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4" r:id="rId4"/>
    <p:sldId id="265" r:id="rId5"/>
    <p:sldId id="266" r:id="rId6"/>
    <p:sldId id="259" r:id="rId7"/>
    <p:sldId id="268" r:id="rId8"/>
    <p:sldId id="269" r:id="rId9"/>
    <p:sldId id="270" r:id="rId10"/>
    <p:sldId id="271" r:id="rId11"/>
    <p:sldId id="274" r:id="rId12"/>
    <p:sldId id="275" r:id="rId13"/>
    <p:sldId id="276" r:id="rId14"/>
    <p:sldId id="288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63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068A9"/>
    <a:srgbClr val="0432FF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9"/>
  </p:normalViewPr>
  <p:slideViewPr>
    <p:cSldViewPr>
      <p:cViewPr varScale="1">
        <p:scale>
          <a:sx n="76" d="100"/>
          <a:sy n="76" d="100"/>
        </p:scale>
        <p:origin x="7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A748B-BAB3-0F4A-9351-2EEE5FA9EDE5}" type="datetimeFigureOut">
              <a:rPr kumimoji="1" lang="ko-Kore-KR" altLang="en-US" smtClean="0"/>
              <a:t>2023. 6. 7.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B18DA-AAEC-F948-A682-0439B57E6AD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772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" altLang="ko-KR" dirty="0"/>
              <a:t>https://</a:t>
            </a:r>
            <a:r>
              <a:rPr kumimoji="1" lang="en" altLang="ko-KR" dirty="0" err="1"/>
              <a:t>opis.kins.re.kr</a:t>
            </a:r>
            <a:r>
              <a:rPr kumimoji="1" lang="en" altLang="ko-KR" dirty="0"/>
              <a:t>/accident/</a:t>
            </a:r>
            <a:r>
              <a:rPr kumimoji="1" lang="en" altLang="ko-KR" dirty="0" err="1"/>
              <a:t>GovermentPublicationInformationOpen.do</a:t>
            </a:r>
            <a:endParaRPr kumimoji="1"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B18DA-AAEC-F948-A682-0439B57E6AD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4582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B18DA-AAEC-F948-A682-0439B57E6AD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4345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B18DA-AAEC-F948-A682-0439B57E6AD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143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B18DA-AAEC-F948-A682-0439B57E6AD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4040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B18DA-AAEC-F948-A682-0439B57E6AD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3375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B18DA-AAEC-F948-A682-0439B57E6AD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5240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" altLang="ko-KR" dirty="0"/>
              <a:t>https://</a:t>
            </a:r>
            <a:r>
              <a:rPr kumimoji="1" lang="en" altLang="ko-KR" dirty="0" err="1"/>
              <a:t>opis.kins.re.kr</a:t>
            </a:r>
            <a:r>
              <a:rPr kumimoji="1" lang="en" altLang="ko-KR" dirty="0"/>
              <a:t>/accident/</a:t>
            </a:r>
            <a:r>
              <a:rPr kumimoji="1" lang="en" altLang="ko-KR" dirty="0" err="1"/>
              <a:t>GovermentPublicationInformationOpen.do</a:t>
            </a:r>
            <a:endParaRPr kumimoji="1"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B18DA-AAEC-F948-A682-0439B57E6AD8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2723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B18DA-AAEC-F948-A682-0439B57E6AD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2790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B18DA-AAEC-F948-A682-0439B57E6AD8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2182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B18DA-AAEC-F948-A682-0439B57E6AD8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7507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B18DA-AAEC-F948-A682-0439B57E6AD8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3913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ore-KR" dirty="0"/>
              <a:t>Chen, F. C., &amp; </a:t>
            </a:r>
            <a:r>
              <a:rPr kumimoji="1" lang="en-US" altLang="ko-Kore-KR" dirty="0" err="1"/>
              <a:t>Jahanshahi</a:t>
            </a:r>
            <a:r>
              <a:rPr kumimoji="1" lang="en-US" altLang="ko-Kore-KR" dirty="0"/>
              <a:t>, M. R. (2017). NB-CNN: Deep learning-based crack detection using convolutional neural network and Naïve Bayes data fusion. IEEE Transactions on Industrial Electronics, 65(5), 4392-4400.</a:t>
            </a:r>
          </a:p>
          <a:p>
            <a:pPr marL="171450" indent="-171450">
              <a:buFontTx/>
              <a:buChar char="-"/>
            </a:pPr>
            <a:r>
              <a:rPr kumimoji="1" lang="en-US" altLang="ko-Kore-KR" dirty="0" err="1"/>
              <a:t>Jin</a:t>
            </a:r>
            <a:r>
              <a:rPr kumimoji="1" lang="en-US" altLang="ko-Kore-KR" dirty="0"/>
              <a:t>, I. J., Lim, D. Y., &amp; Bang, I. C. (2023). Development of fault diagnosis for nuclear power plant using deep learning and infrared sensor equipped UAV. Annals of Nuclear Energy, 181, 109577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en-US" altLang="ko-Kore-KR" dirty="0"/>
              <a:t>Chen, S., &amp; </a:t>
            </a:r>
            <a:r>
              <a:rPr kumimoji="1" lang="en-US" altLang="ko-Kore-KR" dirty="0" err="1"/>
              <a:t>Demachi</a:t>
            </a:r>
            <a:r>
              <a:rPr kumimoji="1" lang="en-US" altLang="ko-Kore-KR" dirty="0"/>
              <a:t>, K. (2020). A vision-based approach for ensuring proper use of personal protective equipment (PPE) in decommissioning of Fukushima Daiichi nuclear power station. Applied Sciences, 10(15), 5129.</a:t>
            </a:r>
          </a:p>
          <a:p>
            <a:pPr marL="171450" indent="-171450">
              <a:buFontTx/>
              <a:buChar char="-"/>
            </a:pPr>
            <a:r>
              <a:rPr kumimoji="1" lang="en-US" altLang="ko-Kore-KR" dirty="0" err="1"/>
              <a:t>Ziran</a:t>
            </a:r>
            <a:r>
              <a:rPr kumimoji="1" lang="en-US" altLang="ko-Kore-KR" dirty="0"/>
              <a:t>, Z., &amp; </a:t>
            </a:r>
            <a:r>
              <a:rPr kumimoji="1" lang="en-US" altLang="ko-Kore-KR" dirty="0" err="1"/>
              <a:t>Marinai</a:t>
            </a:r>
            <a:r>
              <a:rPr kumimoji="1" lang="en-US" altLang="ko-Kore-KR" dirty="0"/>
              <a:t>, S. (2018). Object detection in floor plan images. In Artificial Neural Networks in Pattern Recognition: 8th IAPR TC3 Workshop, ANNPR 2018, Siena, Italy, September 19–21, 2018, Proceedings 8 (pp. 383-394). Springer International Publishing.</a:t>
            </a:r>
          </a:p>
          <a:p>
            <a:pPr marL="171450" indent="-171450">
              <a:buFontTx/>
              <a:buChar char="-"/>
            </a:pPr>
            <a:r>
              <a:rPr kumimoji="1" lang="en-US" altLang="ko-Kore-KR" dirty="0" err="1"/>
              <a:t>Rezvanifar</a:t>
            </a:r>
            <a:r>
              <a:rPr kumimoji="1" lang="en-US" altLang="ko-Kore-KR" dirty="0"/>
              <a:t>, A., Cote, M., &amp; </a:t>
            </a:r>
            <a:r>
              <a:rPr kumimoji="1" lang="en-US" altLang="ko-Kore-KR" dirty="0" err="1"/>
              <a:t>Albu</a:t>
            </a:r>
            <a:r>
              <a:rPr kumimoji="1" lang="en-US" altLang="ko-Kore-KR" dirty="0"/>
              <a:t>, A. B. (2020). Symbol spotting on digital architectural floor plans using a deep learning-based framework. In Proceedings of the IEEE/CVF Conference on Computer Vision and Pattern Recognition Workshops (pp. 568-569).</a:t>
            </a:r>
          </a:p>
          <a:p>
            <a:pPr marL="171450" indent="-171450">
              <a:buFontTx/>
              <a:buChar char="-"/>
            </a:pPr>
            <a:r>
              <a:rPr kumimoji="1" lang="en-US" altLang="ko-Kore-KR" dirty="0" err="1"/>
              <a:t>Shehzadi</a:t>
            </a:r>
            <a:r>
              <a:rPr kumimoji="1" lang="en-US" altLang="ko-Kore-KR" dirty="0"/>
              <a:t>, T., Hashmi, K. A., Pagani, A., </a:t>
            </a:r>
            <a:r>
              <a:rPr kumimoji="1" lang="en-US" altLang="ko-Kore-KR" dirty="0" err="1"/>
              <a:t>Liwicki</a:t>
            </a:r>
            <a:r>
              <a:rPr kumimoji="1" lang="en-US" altLang="ko-Kore-KR" dirty="0"/>
              <a:t>, M., Stricker, D., &amp; Afzal, M. Z. (2022). Mask-Aware Semi-Supervised Object Detection in Floor Plans. Applied Sciences, 12(19), 9398.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B18DA-AAEC-F948-A682-0439B57E6AD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4389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B18DA-AAEC-F948-A682-0439B57E6AD8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7217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B18DA-AAEC-F948-A682-0439B57E6AD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331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B18DA-AAEC-F948-A682-0439B57E6AD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9699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B18DA-AAEC-F948-A682-0439B57E6AD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2311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B18DA-AAEC-F948-A682-0439B57E6AD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5406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B18DA-AAEC-F948-A682-0439B57E6AD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6348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B18DA-AAEC-F948-A682-0439B57E6AD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311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B18DA-AAEC-F948-A682-0439B57E6AD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2885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12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35.png"/><Relationship Id="rId5" Type="http://schemas.openxmlformats.org/officeDocument/2006/relationships/image" Target="../media/image11.png"/><Relationship Id="rId10" Type="http://schemas.openxmlformats.org/officeDocument/2006/relationships/image" Target="../media/image34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1.png"/><Relationship Id="rId5" Type="http://schemas.openxmlformats.org/officeDocument/2006/relationships/image" Target="../media/image11.pn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6.svg"/><Relationship Id="rId5" Type="http://schemas.openxmlformats.org/officeDocument/2006/relationships/image" Target="../media/image15.png"/><Relationship Id="rId10" Type="http://schemas.openxmlformats.org/officeDocument/2006/relationships/image" Target="../media/image45.png"/><Relationship Id="rId4" Type="http://schemas.openxmlformats.org/officeDocument/2006/relationships/image" Target="../media/image14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0.png"/><Relationship Id="rId5" Type="http://schemas.openxmlformats.org/officeDocument/2006/relationships/image" Target="../media/image15.png"/><Relationship Id="rId10" Type="http://schemas.openxmlformats.org/officeDocument/2006/relationships/image" Target="../media/image49.png"/><Relationship Id="rId4" Type="http://schemas.openxmlformats.org/officeDocument/2006/relationships/image" Target="../media/image14.png"/><Relationship Id="rId9" Type="http://schemas.openxmlformats.org/officeDocument/2006/relationships/image" Target="../media/image4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52.pn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59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pis.kins.re.kr/accident/GovermentPublicationInformationOpen.do" TargetMode="Externa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1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5257" y="4676333"/>
            <a:ext cx="11075067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200" kern="0" dirty="0">
                <a:solidFill>
                  <a:srgbClr val="0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Team 9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470708" y="7019763"/>
            <a:ext cx="2171956" cy="2093765"/>
            <a:chOff x="9470708" y="7019763"/>
            <a:chExt cx="2171956" cy="20937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660000">
              <a:off x="9470708" y="7019763"/>
              <a:ext cx="2171956" cy="20937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13955" y="2213047"/>
            <a:ext cx="10424443" cy="5945500"/>
            <a:chOff x="10113955" y="2213047"/>
            <a:chExt cx="10424443" cy="59455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0113955" y="2213047"/>
              <a:ext cx="10424443" cy="59455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05256" y="2247900"/>
            <a:ext cx="1347274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" altLang="ko-Kore-KR" sz="6000" b="0" i="0" u="none" strike="noStrike" dirty="0">
                <a:solidFill>
                  <a:schemeClr val="bg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Nuclear </a:t>
            </a:r>
            <a:r>
              <a:rPr lang="en-US" altLang="ko-Kore-KR" sz="6000" b="0" i="0" u="none" strike="noStrike" dirty="0">
                <a:solidFill>
                  <a:schemeClr val="bg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Power </a:t>
            </a:r>
            <a:r>
              <a:rPr lang="en" altLang="ko-Kore-KR" sz="6000" b="0" i="0" u="none" strike="noStrike" dirty="0">
                <a:solidFill>
                  <a:schemeClr val="bg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Plant Decomposition Using Algorithm-based </a:t>
            </a:r>
            <a:r>
              <a:rPr lang="en" altLang="ko-Kore-KR" sz="60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</a:t>
            </a:r>
            <a:r>
              <a:rPr lang="en" altLang="ko-Kore-KR" sz="6000" b="0" i="0" u="none" strike="noStrike" dirty="0">
                <a:solidFill>
                  <a:schemeClr val="bg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etection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9290300"/>
            <a:ext cx="531797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ko-Kore-KR" altLang="en-US" sz="20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안시현 </a:t>
            </a:r>
            <a:r>
              <a:rPr kumimoji="1" lang="en-US" altLang="ko-Kore-KR" sz="20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2022314397</a:t>
            </a:r>
          </a:p>
          <a:p>
            <a:r>
              <a:rPr kumimoji="1" lang="ko-Kore-KR" altLang="en-US" sz="20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김지혜 </a:t>
            </a:r>
            <a:r>
              <a:rPr kumimoji="1" lang="en-US" altLang="ko-Kore-KR" sz="20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</a:t>
            </a:r>
            <a:r>
              <a:rPr kumimoji="1" lang="en-US" altLang="ko-KR" sz="20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023314172</a:t>
            </a:r>
            <a:endParaRPr kumimoji="1" lang="en-US" altLang="ko-Kore-KR" sz="2000" dirty="0">
              <a:solidFill>
                <a:schemeClr val="bg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ore-KR" altLang="en-US" sz="20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박하늘 </a:t>
            </a:r>
            <a:r>
              <a:rPr kumimoji="1" lang="en-US" altLang="ko-Kore-KR" sz="20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2020111042</a:t>
            </a:r>
            <a:endParaRPr kumimoji="1" lang="ko-Kore-KR" altLang="en-US" sz="2000" dirty="0">
              <a:solidFill>
                <a:schemeClr val="bg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5257" y="862126"/>
            <a:ext cx="1598918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IIE7721 Final Project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05257" y="771262"/>
            <a:ext cx="10672665" cy="37135"/>
            <a:chOff x="1005257" y="771262"/>
            <a:chExt cx="10672665" cy="371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257" y="771262"/>
              <a:ext cx="10672665" cy="371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5257" y="1286714"/>
            <a:ext cx="10672665" cy="37135"/>
            <a:chOff x="1005257" y="1286714"/>
            <a:chExt cx="10672665" cy="371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257" y="1286714"/>
              <a:ext cx="10672665" cy="371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47588" y="2685893"/>
            <a:ext cx="938153" cy="812480"/>
            <a:chOff x="16147588" y="2685893"/>
            <a:chExt cx="938153" cy="8124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7920000">
              <a:off x="16147588" y="2685893"/>
              <a:ext cx="938153" cy="8124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523824" y="-184757"/>
            <a:ext cx="2171956" cy="2093765"/>
            <a:chOff x="16523824" y="-184757"/>
            <a:chExt cx="2171956" cy="20937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260000">
              <a:off x="16523824" y="-184757"/>
              <a:ext cx="2171956" cy="209376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A0A1C16-5693-5D1D-7BAF-1B1A765B0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8602" y="5586288"/>
            <a:ext cx="5854398" cy="58056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C6AD2BE-94C6-0965-57B2-A13290F952E7}"/>
              </a:ext>
            </a:extLst>
          </p:cNvPr>
          <p:cNvGrpSpPr/>
          <p:nvPr/>
        </p:nvGrpSpPr>
        <p:grpSpPr>
          <a:xfrm>
            <a:off x="11529929" y="6674629"/>
            <a:ext cx="807628" cy="807628"/>
            <a:chOff x="11529929" y="5692319"/>
            <a:chExt cx="807628" cy="80762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1529929" y="5692319"/>
              <a:ext cx="807628" cy="807628"/>
              <a:chOff x="11529929" y="5692319"/>
              <a:chExt cx="807628" cy="807628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529929" y="5692319"/>
                <a:ext cx="807628" cy="807628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789119" y="5952265"/>
              <a:ext cx="294214" cy="287737"/>
              <a:chOff x="11789119" y="5952265"/>
              <a:chExt cx="294214" cy="287737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89119" y="5952265"/>
                <a:ext cx="294214" cy="287737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E5B3AC2-7EE2-D230-DF30-2D025B3C0557}"/>
              </a:ext>
            </a:extLst>
          </p:cNvPr>
          <p:cNvGrpSpPr/>
          <p:nvPr/>
        </p:nvGrpSpPr>
        <p:grpSpPr>
          <a:xfrm>
            <a:off x="1275456" y="2095500"/>
            <a:ext cx="16057877" cy="587277"/>
            <a:chOff x="3118043" y="4101798"/>
            <a:chExt cx="16057877" cy="587277"/>
          </a:xfrm>
        </p:grpSpPr>
        <p:sp>
          <p:nvSpPr>
            <p:cNvPr id="45" name="Object 18">
              <a:extLst>
                <a:ext uri="{FF2B5EF4-FFF2-40B4-BE49-F238E27FC236}">
                  <a16:creationId xmlns:a16="http://schemas.microsoft.com/office/drawing/2014/main" id="{20229AE3-B5B9-84BC-D4DD-6860E57252BE}"/>
                </a:ext>
              </a:extLst>
            </p:cNvPr>
            <p:cNvSpPr txBox="1"/>
            <p:nvPr/>
          </p:nvSpPr>
          <p:spPr>
            <a:xfrm>
              <a:off x="3521127" y="4101798"/>
              <a:ext cx="15654793" cy="5872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ore-KR" altLang="en-US" sz="24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본 연구에서 개발한 알고리즘을 적용한 도면 탐지 접근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48" name="Object 19">
              <a:extLst>
                <a:ext uri="{FF2B5EF4-FFF2-40B4-BE49-F238E27FC236}">
                  <a16:creationId xmlns:a16="http://schemas.microsoft.com/office/drawing/2014/main" id="{06E6BBC4-F138-151E-4E06-A0A4A039B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  <p:sp>
        <p:nvSpPr>
          <p:cNvPr id="11" name="Object 5">
            <a:extLst>
              <a:ext uri="{FF2B5EF4-FFF2-40B4-BE49-F238E27FC236}">
                <a16:creationId xmlns:a16="http://schemas.microsoft.com/office/drawing/2014/main" id="{AFBAF088-D11B-C503-BCAD-B34F85064FD9}"/>
              </a:ext>
            </a:extLst>
          </p:cNvPr>
          <p:cNvSpPr txBox="1"/>
          <p:nvPr/>
        </p:nvSpPr>
        <p:spPr>
          <a:xfrm>
            <a:off x="4053571" y="930172"/>
            <a:ext cx="101785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ko-KR" sz="28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Experiment Design (Our Approach)</a:t>
            </a:r>
            <a:endParaRPr lang="en-US" dirty="0">
              <a:solidFill>
                <a:schemeClr val="bg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570D14D4-AB51-8DF8-FB0D-FBDCF693E0A9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75D2005F-42CF-3007-49ED-1AAC8D794BC2}"/>
              </a:ext>
            </a:extLst>
          </p:cNvPr>
          <p:cNvSpPr txBox="1"/>
          <p:nvPr/>
        </p:nvSpPr>
        <p:spPr>
          <a:xfrm>
            <a:off x="952381" y="1074000"/>
            <a:ext cx="50023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Model Framework</a:t>
            </a:r>
            <a:endParaRPr lang="en-US" dirty="0">
              <a:solidFill>
                <a:schemeClr val="bg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860E61-4329-A862-29B5-498BE592CC8D}"/>
              </a:ext>
            </a:extLst>
          </p:cNvPr>
          <p:cNvGrpSpPr/>
          <p:nvPr/>
        </p:nvGrpSpPr>
        <p:grpSpPr>
          <a:xfrm>
            <a:off x="-46216" y="4451564"/>
            <a:ext cx="4905498" cy="4398978"/>
            <a:chOff x="849129" y="2506444"/>
            <a:chExt cx="5408886" cy="485038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70227" y="2939609"/>
              <a:ext cx="4660191" cy="4417223"/>
              <a:chOff x="1170227" y="2939609"/>
              <a:chExt cx="4660191" cy="44172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0227" y="2939609"/>
                <a:ext cx="4660191" cy="4417223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00AB10A-88D3-A154-A598-F4B40E1BE233}"/>
                </a:ext>
              </a:extLst>
            </p:cNvPr>
            <p:cNvGrpSpPr/>
            <p:nvPr/>
          </p:nvGrpSpPr>
          <p:grpSpPr>
            <a:xfrm>
              <a:off x="849129" y="2506444"/>
              <a:ext cx="5408886" cy="685933"/>
              <a:chOff x="849129" y="2506444"/>
              <a:chExt cx="5408886" cy="68593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247487" y="2506444"/>
                <a:ext cx="4505671" cy="685933"/>
                <a:chOff x="1247487" y="2506444"/>
                <a:chExt cx="4505671" cy="685933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47487" y="2506444"/>
                  <a:ext cx="4505671" cy="685933"/>
                </a:xfrm>
                <a:prstGeom prst="rect">
                  <a:avLst/>
                </a:prstGeom>
              </p:spPr>
            </p:pic>
          </p:grpSp>
          <p:sp>
            <p:nvSpPr>
              <p:cNvPr id="23" name="Object 23"/>
              <p:cNvSpPr txBox="1"/>
              <p:nvPr/>
            </p:nvSpPr>
            <p:spPr>
              <a:xfrm>
                <a:off x="849129" y="2653857"/>
                <a:ext cx="5408886" cy="44116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F6BB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1단계</a:t>
                </a:r>
                <a:r>
                  <a:rPr lang="en-US" sz="2000" dirty="0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  Raw Data</a:t>
                </a:r>
                <a:endParaRPr lang="en-US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</p:grpSp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F569220C-A97A-15E9-F696-06264BEB6658}"/>
              </a:ext>
            </a:extLst>
          </p:cNvPr>
          <p:cNvGrpSpPr/>
          <p:nvPr/>
        </p:nvGrpSpPr>
        <p:grpSpPr>
          <a:xfrm>
            <a:off x="8937074" y="4451564"/>
            <a:ext cx="4905498" cy="4398978"/>
            <a:chOff x="849129" y="2506444"/>
            <a:chExt cx="5408886" cy="4850388"/>
          </a:xfrm>
        </p:grpSpPr>
        <p:grpSp>
          <p:nvGrpSpPr>
            <p:cNvPr id="963" name="그룹 1003">
              <a:extLst>
                <a:ext uri="{FF2B5EF4-FFF2-40B4-BE49-F238E27FC236}">
                  <a16:creationId xmlns:a16="http://schemas.microsoft.com/office/drawing/2014/main" id="{C0F02304-1066-54B6-4EC8-3CDCB7E1DAA4}"/>
                </a:ext>
              </a:extLst>
            </p:cNvPr>
            <p:cNvGrpSpPr/>
            <p:nvPr/>
          </p:nvGrpSpPr>
          <p:grpSpPr>
            <a:xfrm>
              <a:off x="1170227" y="2939609"/>
              <a:ext cx="4660191" cy="4417223"/>
              <a:chOff x="1170227" y="2939609"/>
              <a:chExt cx="4660191" cy="4417223"/>
            </a:xfrm>
          </p:grpSpPr>
          <p:pic>
            <p:nvPicPr>
              <p:cNvPr id="968" name="Object 8">
                <a:extLst>
                  <a:ext uri="{FF2B5EF4-FFF2-40B4-BE49-F238E27FC236}">
                    <a16:creationId xmlns:a16="http://schemas.microsoft.com/office/drawing/2014/main" id="{71245422-5320-8EB6-D961-33687D8CA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0227" y="2939609"/>
                <a:ext cx="4660191" cy="4417223"/>
              </a:xfrm>
              <a:prstGeom prst="rect">
                <a:avLst/>
              </a:prstGeom>
            </p:spPr>
          </p:pic>
        </p:grpSp>
        <p:grpSp>
          <p:nvGrpSpPr>
            <p:cNvPr id="964" name="그룹 963">
              <a:extLst>
                <a:ext uri="{FF2B5EF4-FFF2-40B4-BE49-F238E27FC236}">
                  <a16:creationId xmlns:a16="http://schemas.microsoft.com/office/drawing/2014/main" id="{3FE65A4A-5E76-8BBA-1B2F-138F2CC5A427}"/>
                </a:ext>
              </a:extLst>
            </p:cNvPr>
            <p:cNvGrpSpPr/>
            <p:nvPr/>
          </p:nvGrpSpPr>
          <p:grpSpPr>
            <a:xfrm>
              <a:off x="849129" y="2506444"/>
              <a:ext cx="5408886" cy="685933"/>
              <a:chOff x="849129" y="2506444"/>
              <a:chExt cx="5408886" cy="685933"/>
            </a:xfrm>
          </p:grpSpPr>
          <p:grpSp>
            <p:nvGrpSpPr>
              <p:cNvPr id="965" name="그룹 1006">
                <a:extLst>
                  <a:ext uri="{FF2B5EF4-FFF2-40B4-BE49-F238E27FC236}">
                    <a16:creationId xmlns:a16="http://schemas.microsoft.com/office/drawing/2014/main" id="{254A0235-FEF8-89CF-6FA0-24B7CA0190FB}"/>
                  </a:ext>
                </a:extLst>
              </p:cNvPr>
              <p:cNvGrpSpPr/>
              <p:nvPr/>
            </p:nvGrpSpPr>
            <p:grpSpPr>
              <a:xfrm>
                <a:off x="1247487" y="2506444"/>
                <a:ext cx="4505671" cy="685933"/>
                <a:chOff x="1247487" y="2506444"/>
                <a:chExt cx="4505671" cy="685933"/>
              </a:xfrm>
            </p:grpSpPr>
            <p:pic>
              <p:nvPicPr>
                <p:cNvPr id="967" name="Object 20">
                  <a:extLst>
                    <a:ext uri="{FF2B5EF4-FFF2-40B4-BE49-F238E27FC236}">
                      <a16:creationId xmlns:a16="http://schemas.microsoft.com/office/drawing/2014/main" id="{BEA67EDE-E90E-6264-15C4-304922C41F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47487" y="2506444"/>
                  <a:ext cx="4505671" cy="685933"/>
                </a:xfrm>
                <a:prstGeom prst="rect">
                  <a:avLst/>
                </a:prstGeom>
              </p:spPr>
            </p:pic>
          </p:grpSp>
          <p:sp>
            <p:nvSpPr>
              <p:cNvPr id="966" name="Object 23">
                <a:extLst>
                  <a:ext uri="{FF2B5EF4-FFF2-40B4-BE49-F238E27FC236}">
                    <a16:creationId xmlns:a16="http://schemas.microsoft.com/office/drawing/2014/main" id="{BE6D7223-9A97-2D81-6B26-CEF5B1E5222E}"/>
                  </a:ext>
                </a:extLst>
              </p:cNvPr>
              <p:cNvSpPr txBox="1"/>
              <p:nvPr/>
            </p:nvSpPr>
            <p:spPr>
              <a:xfrm>
                <a:off x="849129" y="2653857"/>
                <a:ext cx="5408886" cy="44116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F6BB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3단계</a:t>
                </a:r>
                <a:r>
                  <a:rPr lang="en-US" sz="2000" dirty="0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  </a:t>
                </a:r>
                <a:r>
                  <a:rPr kumimoji="1" lang="en-US" altLang="ko-Kore-KR" sz="2000" dirty="0" err="1">
                    <a:solidFill>
                      <a:schemeClr val="bg1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Coverbox</a:t>
                </a:r>
                <a:r>
                  <a:rPr kumimoji="1" lang="en-US" altLang="ko-Kore-KR" sz="2000" dirty="0">
                    <a:solidFill>
                      <a:schemeClr val="bg1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Extractor</a:t>
                </a:r>
                <a:endParaRPr kumimoji="1" lang="ko-Kore-KR" altLang="en-US" sz="20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</p:grpSp>
      </p:grpSp>
      <p:grpSp>
        <p:nvGrpSpPr>
          <p:cNvPr id="969" name="그룹 968">
            <a:extLst>
              <a:ext uri="{FF2B5EF4-FFF2-40B4-BE49-F238E27FC236}">
                <a16:creationId xmlns:a16="http://schemas.microsoft.com/office/drawing/2014/main" id="{91769AD3-F518-1F39-9A72-845124CB49C5}"/>
              </a:ext>
            </a:extLst>
          </p:cNvPr>
          <p:cNvGrpSpPr/>
          <p:nvPr/>
        </p:nvGrpSpPr>
        <p:grpSpPr>
          <a:xfrm>
            <a:off x="13428718" y="4451564"/>
            <a:ext cx="4905498" cy="4398978"/>
            <a:chOff x="849129" y="2506444"/>
            <a:chExt cx="5408886" cy="4850388"/>
          </a:xfrm>
        </p:grpSpPr>
        <p:grpSp>
          <p:nvGrpSpPr>
            <p:cNvPr id="970" name="그룹 1003">
              <a:extLst>
                <a:ext uri="{FF2B5EF4-FFF2-40B4-BE49-F238E27FC236}">
                  <a16:creationId xmlns:a16="http://schemas.microsoft.com/office/drawing/2014/main" id="{FA09BAC0-6FE5-B3A9-D3B5-800ACC27046E}"/>
                </a:ext>
              </a:extLst>
            </p:cNvPr>
            <p:cNvGrpSpPr/>
            <p:nvPr/>
          </p:nvGrpSpPr>
          <p:grpSpPr>
            <a:xfrm>
              <a:off x="1170227" y="2939609"/>
              <a:ext cx="4660191" cy="4417223"/>
              <a:chOff x="1170227" y="2939609"/>
              <a:chExt cx="4660191" cy="4417223"/>
            </a:xfrm>
          </p:grpSpPr>
          <p:pic>
            <p:nvPicPr>
              <p:cNvPr id="975" name="Object 8">
                <a:extLst>
                  <a:ext uri="{FF2B5EF4-FFF2-40B4-BE49-F238E27FC236}">
                    <a16:creationId xmlns:a16="http://schemas.microsoft.com/office/drawing/2014/main" id="{C6745C81-AB29-4BB5-100C-DBFB76E55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0227" y="2939609"/>
                <a:ext cx="4660191" cy="4417223"/>
              </a:xfrm>
              <a:prstGeom prst="rect">
                <a:avLst/>
              </a:prstGeom>
            </p:spPr>
          </p:pic>
        </p:grpSp>
        <p:grpSp>
          <p:nvGrpSpPr>
            <p:cNvPr id="971" name="그룹 970">
              <a:extLst>
                <a:ext uri="{FF2B5EF4-FFF2-40B4-BE49-F238E27FC236}">
                  <a16:creationId xmlns:a16="http://schemas.microsoft.com/office/drawing/2014/main" id="{423FACDA-1B0C-7A19-36AB-4328E8AFF9B2}"/>
                </a:ext>
              </a:extLst>
            </p:cNvPr>
            <p:cNvGrpSpPr/>
            <p:nvPr/>
          </p:nvGrpSpPr>
          <p:grpSpPr>
            <a:xfrm>
              <a:off x="849129" y="2506444"/>
              <a:ext cx="5408886" cy="685933"/>
              <a:chOff x="849129" y="2506444"/>
              <a:chExt cx="5408886" cy="685933"/>
            </a:xfrm>
          </p:grpSpPr>
          <p:grpSp>
            <p:nvGrpSpPr>
              <p:cNvPr id="972" name="그룹 1006">
                <a:extLst>
                  <a:ext uri="{FF2B5EF4-FFF2-40B4-BE49-F238E27FC236}">
                    <a16:creationId xmlns:a16="http://schemas.microsoft.com/office/drawing/2014/main" id="{332276BB-1DD7-6E16-A57A-B6AE4AD951CC}"/>
                  </a:ext>
                </a:extLst>
              </p:cNvPr>
              <p:cNvGrpSpPr/>
              <p:nvPr/>
            </p:nvGrpSpPr>
            <p:grpSpPr>
              <a:xfrm>
                <a:off x="1247487" y="2506444"/>
                <a:ext cx="4505671" cy="685933"/>
                <a:chOff x="1247487" y="2506444"/>
                <a:chExt cx="4505671" cy="685933"/>
              </a:xfrm>
            </p:grpSpPr>
            <p:pic>
              <p:nvPicPr>
                <p:cNvPr id="974" name="Object 20">
                  <a:extLst>
                    <a:ext uri="{FF2B5EF4-FFF2-40B4-BE49-F238E27FC236}">
                      <a16:creationId xmlns:a16="http://schemas.microsoft.com/office/drawing/2014/main" id="{40545B22-DFB5-20E6-6830-45FC61731B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47487" y="2506444"/>
                  <a:ext cx="4505671" cy="685933"/>
                </a:xfrm>
                <a:prstGeom prst="rect">
                  <a:avLst/>
                </a:prstGeom>
              </p:spPr>
            </p:pic>
          </p:grpSp>
          <p:sp>
            <p:nvSpPr>
              <p:cNvPr id="973" name="Object 23">
                <a:extLst>
                  <a:ext uri="{FF2B5EF4-FFF2-40B4-BE49-F238E27FC236}">
                    <a16:creationId xmlns:a16="http://schemas.microsoft.com/office/drawing/2014/main" id="{1549A706-553B-EFA8-A839-B841EDDC6AFA}"/>
                  </a:ext>
                </a:extLst>
              </p:cNvPr>
              <p:cNvSpPr txBox="1"/>
              <p:nvPr/>
            </p:nvSpPr>
            <p:spPr>
              <a:xfrm>
                <a:off x="849129" y="2653857"/>
                <a:ext cx="5408886" cy="44116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F6BB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4단계</a:t>
                </a:r>
                <a:r>
                  <a:rPr lang="en-US" sz="2000" dirty="0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  </a:t>
                </a:r>
                <a:r>
                  <a:rPr kumimoji="1" lang="en-US" altLang="ko-Kore-KR" sz="2000" dirty="0" err="1">
                    <a:solidFill>
                      <a:schemeClr val="bg1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Dotbox</a:t>
                </a:r>
                <a:r>
                  <a:rPr kumimoji="1" lang="en-US" altLang="ko-Kore-KR" sz="2000" dirty="0">
                    <a:solidFill>
                      <a:schemeClr val="bg1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Detector</a:t>
                </a:r>
                <a:endParaRPr kumimoji="1" lang="ko-Kore-KR" altLang="en-US" sz="20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</p:grpSp>
      </p:grpSp>
      <p:grpSp>
        <p:nvGrpSpPr>
          <p:cNvPr id="976" name="그룹 975">
            <a:extLst>
              <a:ext uri="{FF2B5EF4-FFF2-40B4-BE49-F238E27FC236}">
                <a16:creationId xmlns:a16="http://schemas.microsoft.com/office/drawing/2014/main" id="{B0CBE347-24C2-E287-8BE0-E042C77D9490}"/>
              </a:ext>
            </a:extLst>
          </p:cNvPr>
          <p:cNvGrpSpPr/>
          <p:nvPr/>
        </p:nvGrpSpPr>
        <p:grpSpPr>
          <a:xfrm>
            <a:off x="4445429" y="4451564"/>
            <a:ext cx="4905498" cy="4398978"/>
            <a:chOff x="849129" y="2506444"/>
            <a:chExt cx="5408886" cy="4850388"/>
          </a:xfrm>
        </p:grpSpPr>
        <p:grpSp>
          <p:nvGrpSpPr>
            <p:cNvPr id="977" name="그룹 1003">
              <a:extLst>
                <a:ext uri="{FF2B5EF4-FFF2-40B4-BE49-F238E27FC236}">
                  <a16:creationId xmlns:a16="http://schemas.microsoft.com/office/drawing/2014/main" id="{B295A522-E5F0-ACD3-DED4-E4308A58B3C0}"/>
                </a:ext>
              </a:extLst>
            </p:cNvPr>
            <p:cNvGrpSpPr/>
            <p:nvPr/>
          </p:nvGrpSpPr>
          <p:grpSpPr>
            <a:xfrm>
              <a:off x="1170227" y="2939609"/>
              <a:ext cx="4660191" cy="4417223"/>
              <a:chOff x="1170227" y="2939609"/>
              <a:chExt cx="4660191" cy="4417223"/>
            </a:xfrm>
          </p:grpSpPr>
          <p:pic>
            <p:nvPicPr>
              <p:cNvPr id="982" name="Object 8">
                <a:extLst>
                  <a:ext uri="{FF2B5EF4-FFF2-40B4-BE49-F238E27FC236}">
                    <a16:creationId xmlns:a16="http://schemas.microsoft.com/office/drawing/2014/main" id="{6EE96455-CC5A-950A-72FE-9B8396175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0227" y="2939609"/>
                <a:ext cx="4660191" cy="4417223"/>
              </a:xfrm>
              <a:prstGeom prst="rect">
                <a:avLst/>
              </a:prstGeom>
            </p:spPr>
          </p:pic>
        </p:grpSp>
        <p:grpSp>
          <p:nvGrpSpPr>
            <p:cNvPr id="978" name="그룹 977">
              <a:extLst>
                <a:ext uri="{FF2B5EF4-FFF2-40B4-BE49-F238E27FC236}">
                  <a16:creationId xmlns:a16="http://schemas.microsoft.com/office/drawing/2014/main" id="{0E0E1E38-312E-A0E9-D3B1-0420E0470E96}"/>
                </a:ext>
              </a:extLst>
            </p:cNvPr>
            <p:cNvGrpSpPr/>
            <p:nvPr/>
          </p:nvGrpSpPr>
          <p:grpSpPr>
            <a:xfrm>
              <a:off x="849129" y="2506444"/>
              <a:ext cx="5408886" cy="685933"/>
              <a:chOff x="849129" y="2506444"/>
              <a:chExt cx="5408886" cy="685933"/>
            </a:xfrm>
          </p:grpSpPr>
          <p:grpSp>
            <p:nvGrpSpPr>
              <p:cNvPr id="979" name="그룹 1006">
                <a:extLst>
                  <a:ext uri="{FF2B5EF4-FFF2-40B4-BE49-F238E27FC236}">
                    <a16:creationId xmlns:a16="http://schemas.microsoft.com/office/drawing/2014/main" id="{3D746B1D-4874-AEE2-BE3F-76233C693150}"/>
                  </a:ext>
                </a:extLst>
              </p:cNvPr>
              <p:cNvGrpSpPr/>
              <p:nvPr/>
            </p:nvGrpSpPr>
            <p:grpSpPr>
              <a:xfrm>
                <a:off x="1247487" y="2506444"/>
                <a:ext cx="4505671" cy="685933"/>
                <a:chOff x="1247487" y="2506444"/>
                <a:chExt cx="4505671" cy="685933"/>
              </a:xfrm>
            </p:grpSpPr>
            <p:pic>
              <p:nvPicPr>
                <p:cNvPr id="981" name="Object 20">
                  <a:extLst>
                    <a:ext uri="{FF2B5EF4-FFF2-40B4-BE49-F238E27FC236}">
                      <a16:creationId xmlns:a16="http://schemas.microsoft.com/office/drawing/2014/main" id="{DAA2A53F-2FF7-917E-E870-34858F24D6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47487" y="2506444"/>
                  <a:ext cx="4505671" cy="685933"/>
                </a:xfrm>
                <a:prstGeom prst="rect">
                  <a:avLst/>
                </a:prstGeom>
              </p:spPr>
            </p:pic>
          </p:grpSp>
          <p:sp>
            <p:nvSpPr>
              <p:cNvPr id="980" name="Object 23">
                <a:extLst>
                  <a:ext uri="{FF2B5EF4-FFF2-40B4-BE49-F238E27FC236}">
                    <a16:creationId xmlns:a16="http://schemas.microsoft.com/office/drawing/2014/main" id="{6D2F7C55-CE94-0CA6-6756-F86BF24F478D}"/>
                  </a:ext>
                </a:extLst>
              </p:cNvPr>
              <p:cNvSpPr txBox="1"/>
              <p:nvPr/>
            </p:nvSpPr>
            <p:spPr>
              <a:xfrm>
                <a:off x="849129" y="2653857"/>
                <a:ext cx="5408886" cy="44116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F6BB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2단계</a:t>
                </a:r>
                <a:r>
                  <a:rPr lang="en-US" sz="2000" dirty="0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  </a:t>
                </a:r>
                <a:r>
                  <a:rPr kumimoji="1" lang="en-US" altLang="ko-Kore-KR" sz="2000" dirty="0">
                    <a:solidFill>
                      <a:schemeClr val="bg1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Conversion &amp; Rescaling</a:t>
                </a:r>
                <a:endParaRPr lang="en-US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B8803F-B011-F1CF-D02B-8DCB6B619D23}"/>
              </a:ext>
            </a:extLst>
          </p:cNvPr>
          <p:cNvGrpSpPr/>
          <p:nvPr/>
        </p:nvGrpSpPr>
        <p:grpSpPr>
          <a:xfrm>
            <a:off x="4196992" y="6438900"/>
            <a:ext cx="803201" cy="803201"/>
            <a:chOff x="5941332" y="5694533"/>
            <a:chExt cx="803201" cy="80320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5941332" y="5694533"/>
              <a:ext cx="803201" cy="803201"/>
              <a:chOff x="5941332" y="5694533"/>
              <a:chExt cx="803201" cy="803201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941332" y="5694533"/>
                <a:ext cx="803201" cy="80320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6206197" y="5952265"/>
              <a:ext cx="294214" cy="287737"/>
              <a:chOff x="6206197" y="5952265"/>
              <a:chExt cx="294214" cy="287737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06197" y="5952265"/>
                <a:ext cx="294214" cy="287737"/>
              </a:xfrm>
              <a:prstGeom prst="rect">
                <a:avLst/>
              </a:prstGeom>
            </p:spPr>
          </p:pic>
        </p:grpSp>
      </p:grpSp>
      <p:grpSp>
        <p:nvGrpSpPr>
          <p:cNvPr id="983" name="그룹 982">
            <a:extLst>
              <a:ext uri="{FF2B5EF4-FFF2-40B4-BE49-F238E27FC236}">
                <a16:creationId xmlns:a16="http://schemas.microsoft.com/office/drawing/2014/main" id="{48ADAD7B-3E0F-2CB5-A00B-F059A0EA1BCD}"/>
              </a:ext>
            </a:extLst>
          </p:cNvPr>
          <p:cNvGrpSpPr/>
          <p:nvPr/>
        </p:nvGrpSpPr>
        <p:grpSpPr>
          <a:xfrm>
            <a:off x="8695422" y="6438900"/>
            <a:ext cx="803201" cy="803201"/>
            <a:chOff x="5941332" y="5694533"/>
            <a:chExt cx="803201" cy="803201"/>
          </a:xfrm>
        </p:grpSpPr>
        <p:grpSp>
          <p:nvGrpSpPr>
            <p:cNvPr id="984" name="그룹 1019">
              <a:extLst>
                <a:ext uri="{FF2B5EF4-FFF2-40B4-BE49-F238E27FC236}">
                  <a16:creationId xmlns:a16="http://schemas.microsoft.com/office/drawing/2014/main" id="{664AB330-F7C4-66D1-5B57-5E2460024437}"/>
                </a:ext>
              </a:extLst>
            </p:cNvPr>
            <p:cNvGrpSpPr/>
            <p:nvPr/>
          </p:nvGrpSpPr>
          <p:grpSpPr>
            <a:xfrm>
              <a:off x="5941332" y="5694533"/>
              <a:ext cx="803201" cy="803201"/>
              <a:chOff x="5941332" y="5694533"/>
              <a:chExt cx="803201" cy="803201"/>
            </a:xfrm>
          </p:grpSpPr>
          <p:pic>
            <p:nvPicPr>
              <p:cNvPr id="987" name="Object 79">
                <a:extLst>
                  <a:ext uri="{FF2B5EF4-FFF2-40B4-BE49-F238E27FC236}">
                    <a16:creationId xmlns:a16="http://schemas.microsoft.com/office/drawing/2014/main" id="{31C43851-AFE0-8F6B-D69A-6B8FC9830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941332" y="5694533"/>
                <a:ext cx="803201" cy="803201"/>
              </a:xfrm>
              <a:prstGeom prst="rect">
                <a:avLst/>
              </a:prstGeom>
            </p:spPr>
          </p:pic>
        </p:grpSp>
        <p:grpSp>
          <p:nvGrpSpPr>
            <p:cNvPr id="985" name="그룹 1021">
              <a:extLst>
                <a:ext uri="{FF2B5EF4-FFF2-40B4-BE49-F238E27FC236}">
                  <a16:creationId xmlns:a16="http://schemas.microsoft.com/office/drawing/2014/main" id="{E93EDD74-7111-F9DF-4619-04CACF099378}"/>
                </a:ext>
              </a:extLst>
            </p:cNvPr>
            <p:cNvGrpSpPr/>
            <p:nvPr/>
          </p:nvGrpSpPr>
          <p:grpSpPr>
            <a:xfrm>
              <a:off x="6206197" y="5952265"/>
              <a:ext cx="294214" cy="287737"/>
              <a:chOff x="6206197" y="5952265"/>
              <a:chExt cx="294214" cy="287737"/>
            </a:xfrm>
          </p:grpSpPr>
          <p:pic>
            <p:nvPicPr>
              <p:cNvPr id="986" name="Object 85">
                <a:extLst>
                  <a:ext uri="{FF2B5EF4-FFF2-40B4-BE49-F238E27FC236}">
                    <a16:creationId xmlns:a16="http://schemas.microsoft.com/office/drawing/2014/main" id="{89230B10-4143-4008-EBF8-FE21C08CA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06197" y="5952265"/>
                <a:ext cx="294214" cy="287737"/>
              </a:xfrm>
              <a:prstGeom prst="rect">
                <a:avLst/>
              </a:prstGeom>
            </p:spPr>
          </p:pic>
        </p:grpSp>
      </p:grpSp>
      <p:grpSp>
        <p:nvGrpSpPr>
          <p:cNvPr id="988" name="그룹 987">
            <a:extLst>
              <a:ext uri="{FF2B5EF4-FFF2-40B4-BE49-F238E27FC236}">
                <a16:creationId xmlns:a16="http://schemas.microsoft.com/office/drawing/2014/main" id="{E52BBBFA-6C78-F2B7-3BD2-4C4DA32DC079}"/>
              </a:ext>
            </a:extLst>
          </p:cNvPr>
          <p:cNvGrpSpPr/>
          <p:nvPr/>
        </p:nvGrpSpPr>
        <p:grpSpPr>
          <a:xfrm>
            <a:off x="13115374" y="6438900"/>
            <a:ext cx="803201" cy="803201"/>
            <a:chOff x="5941332" y="5694533"/>
            <a:chExt cx="803201" cy="803201"/>
          </a:xfrm>
        </p:grpSpPr>
        <p:grpSp>
          <p:nvGrpSpPr>
            <p:cNvPr id="989" name="그룹 1019">
              <a:extLst>
                <a:ext uri="{FF2B5EF4-FFF2-40B4-BE49-F238E27FC236}">
                  <a16:creationId xmlns:a16="http://schemas.microsoft.com/office/drawing/2014/main" id="{0D47D4E1-69F1-AB8B-2997-099401F98108}"/>
                </a:ext>
              </a:extLst>
            </p:cNvPr>
            <p:cNvGrpSpPr/>
            <p:nvPr/>
          </p:nvGrpSpPr>
          <p:grpSpPr>
            <a:xfrm>
              <a:off x="5941332" y="5694533"/>
              <a:ext cx="803201" cy="803201"/>
              <a:chOff x="5941332" y="5694533"/>
              <a:chExt cx="803201" cy="803201"/>
            </a:xfrm>
          </p:grpSpPr>
          <p:pic>
            <p:nvPicPr>
              <p:cNvPr id="992" name="Object 79">
                <a:extLst>
                  <a:ext uri="{FF2B5EF4-FFF2-40B4-BE49-F238E27FC236}">
                    <a16:creationId xmlns:a16="http://schemas.microsoft.com/office/drawing/2014/main" id="{AFE9FE11-213E-A6AC-265D-2C327464B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941332" y="5694533"/>
                <a:ext cx="803201" cy="803201"/>
              </a:xfrm>
              <a:prstGeom prst="rect">
                <a:avLst/>
              </a:prstGeom>
            </p:spPr>
          </p:pic>
        </p:grpSp>
        <p:grpSp>
          <p:nvGrpSpPr>
            <p:cNvPr id="990" name="그룹 1021">
              <a:extLst>
                <a:ext uri="{FF2B5EF4-FFF2-40B4-BE49-F238E27FC236}">
                  <a16:creationId xmlns:a16="http://schemas.microsoft.com/office/drawing/2014/main" id="{065A204D-E745-C9FD-F942-9395D3325FB9}"/>
                </a:ext>
              </a:extLst>
            </p:cNvPr>
            <p:cNvGrpSpPr/>
            <p:nvPr/>
          </p:nvGrpSpPr>
          <p:grpSpPr>
            <a:xfrm>
              <a:off x="6206197" y="5952265"/>
              <a:ext cx="294214" cy="287737"/>
              <a:chOff x="6206197" y="5952265"/>
              <a:chExt cx="294214" cy="287737"/>
            </a:xfrm>
          </p:grpSpPr>
          <p:pic>
            <p:nvPicPr>
              <p:cNvPr id="991" name="Object 85">
                <a:extLst>
                  <a:ext uri="{FF2B5EF4-FFF2-40B4-BE49-F238E27FC236}">
                    <a16:creationId xmlns:a16="http://schemas.microsoft.com/office/drawing/2014/main" id="{0E321EE9-266F-F9BC-F802-BD336A9AF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06197" y="5952265"/>
                <a:ext cx="294214" cy="287737"/>
              </a:xfrm>
              <a:prstGeom prst="rect">
                <a:avLst/>
              </a:prstGeom>
            </p:spPr>
          </p:pic>
        </p:grpSp>
      </p:grpSp>
      <p:pic>
        <p:nvPicPr>
          <p:cNvPr id="994" name="그림 993">
            <a:extLst>
              <a:ext uri="{FF2B5EF4-FFF2-40B4-BE49-F238E27FC236}">
                <a16:creationId xmlns:a16="http://schemas.microsoft.com/office/drawing/2014/main" id="{CC240D33-D513-5A06-46BA-2720FFAB1B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925" y="5260350"/>
            <a:ext cx="3585794" cy="3387600"/>
          </a:xfrm>
          <a:prstGeom prst="rect">
            <a:avLst/>
          </a:prstGeom>
        </p:spPr>
      </p:pic>
      <p:pic>
        <p:nvPicPr>
          <p:cNvPr id="995" name="그림 994">
            <a:extLst>
              <a:ext uri="{FF2B5EF4-FFF2-40B4-BE49-F238E27FC236}">
                <a16:creationId xmlns:a16="http://schemas.microsoft.com/office/drawing/2014/main" id="{5A0601FD-2B00-696F-1EEF-5F4B12961498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057084" y="5260350"/>
            <a:ext cx="3585600" cy="3387600"/>
          </a:xfrm>
          <a:prstGeom prst="rect">
            <a:avLst/>
          </a:prstGeom>
        </p:spPr>
      </p:pic>
      <p:pic>
        <p:nvPicPr>
          <p:cNvPr id="996" name="그림 995">
            <a:extLst>
              <a:ext uri="{FF2B5EF4-FFF2-40B4-BE49-F238E27FC236}">
                <a16:creationId xmlns:a16="http://schemas.microsoft.com/office/drawing/2014/main" id="{9EA47FC4-6A9C-0692-90A7-A998158D3AD8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520800" y="5260350"/>
            <a:ext cx="3585600" cy="3387600"/>
          </a:xfrm>
          <a:prstGeom prst="rect">
            <a:avLst/>
          </a:prstGeom>
        </p:spPr>
      </p:pic>
      <p:pic>
        <p:nvPicPr>
          <p:cNvPr id="997" name="그림 996">
            <a:extLst>
              <a:ext uri="{FF2B5EF4-FFF2-40B4-BE49-F238E27FC236}">
                <a16:creationId xmlns:a16="http://schemas.microsoft.com/office/drawing/2014/main" id="{E1D941C4-6E5C-F905-B202-5AF25A2B28A9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4088667" y="5260350"/>
            <a:ext cx="3585600" cy="3387600"/>
          </a:xfrm>
          <a:prstGeom prst="rect">
            <a:avLst/>
          </a:prstGeom>
        </p:spPr>
      </p:pic>
      <p:grpSp>
        <p:nvGrpSpPr>
          <p:cNvPr id="998" name="그룹 997">
            <a:extLst>
              <a:ext uri="{FF2B5EF4-FFF2-40B4-BE49-F238E27FC236}">
                <a16:creationId xmlns:a16="http://schemas.microsoft.com/office/drawing/2014/main" id="{E0927536-0A36-91A2-87BC-C1AB0A852788}"/>
              </a:ext>
            </a:extLst>
          </p:cNvPr>
          <p:cNvGrpSpPr/>
          <p:nvPr/>
        </p:nvGrpSpPr>
        <p:grpSpPr>
          <a:xfrm>
            <a:off x="1981200" y="2962346"/>
            <a:ext cx="3109876" cy="504754"/>
            <a:chOff x="1787610" y="5121015"/>
            <a:chExt cx="3109876" cy="504754"/>
          </a:xfrm>
        </p:grpSpPr>
        <p:pic>
          <p:nvPicPr>
            <p:cNvPr id="999" name="Object 48">
              <a:extLst>
                <a:ext uri="{FF2B5EF4-FFF2-40B4-BE49-F238E27FC236}">
                  <a16:creationId xmlns:a16="http://schemas.microsoft.com/office/drawing/2014/main" id="{10D8675C-C631-E904-5548-00AE6714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7610" y="5306143"/>
              <a:ext cx="240174" cy="230166"/>
            </a:xfrm>
            <a:prstGeom prst="rect">
              <a:avLst/>
            </a:prstGeom>
          </p:spPr>
        </p:pic>
        <p:sp>
          <p:nvSpPr>
            <p:cNvPr id="1000" name="Object 18">
              <a:extLst>
                <a:ext uri="{FF2B5EF4-FFF2-40B4-BE49-F238E27FC236}">
                  <a16:creationId xmlns:a16="http://schemas.microsoft.com/office/drawing/2014/main" id="{CD6D2C62-691C-ACCD-9A4E-A0F1A7818868}"/>
                </a:ext>
              </a:extLst>
            </p:cNvPr>
            <p:cNvSpPr txBox="1"/>
            <p:nvPr/>
          </p:nvSpPr>
          <p:spPr>
            <a:xfrm>
              <a:off x="2143964" y="5121015"/>
              <a:ext cx="2753522" cy="5047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전체 개요도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715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EC7F16D-C563-B1CC-E7B3-FDA82FB4AF30}"/>
              </a:ext>
            </a:extLst>
          </p:cNvPr>
          <p:cNvGrpSpPr/>
          <p:nvPr/>
        </p:nvGrpSpPr>
        <p:grpSpPr>
          <a:xfrm>
            <a:off x="896645" y="2408099"/>
            <a:ext cx="11855568" cy="6774001"/>
            <a:chOff x="-4758445" y="2533869"/>
            <a:chExt cx="11855568" cy="677400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F4E4E5-49A4-7C3E-5A69-0EE44DC844DF}"/>
                </a:ext>
              </a:extLst>
            </p:cNvPr>
            <p:cNvSpPr/>
            <p:nvPr/>
          </p:nvSpPr>
          <p:spPr>
            <a:xfrm>
              <a:off x="-4758445" y="2585264"/>
              <a:ext cx="9449578" cy="6696782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3" cstate="print"/>
            <a:srcRect t="1" b="-256"/>
            <a:stretch/>
          </p:blipFill>
          <p:spPr>
            <a:xfrm rot="10800000">
              <a:off x="1186389" y="2533869"/>
              <a:ext cx="5910734" cy="67740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" name="Object 9">
            <a:extLst>
              <a:ext uri="{FF2B5EF4-FFF2-40B4-BE49-F238E27FC236}">
                <a16:creationId xmlns:a16="http://schemas.microsoft.com/office/drawing/2014/main" id="{F1B40D2A-014B-72E3-B584-B132995BB1E2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1ECDA19-E61D-A1B3-395E-0C8BA5C84C54}"/>
              </a:ext>
            </a:extLst>
          </p:cNvPr>
          <p:cNvGrpSpPr/>
          <p:nvPr/>
        </p:nvGrpSpPr>
        <p:grpSpPr>
          <a:xfrm>
            <a:off x="1600200" y="3086100"/>
            <a:ext cx="12960853" cy="400110"/>
            <a:chOff x="3118043" y="4248705"/>
            <a:chExt cx="12960853" cy="400110"/>
          </a:xfrm>
        </p:grpSpPr>
        <p:sp>
          <p:nvSpPr>
            <p:cNvPr id="35" name="Object 18">
              <a:extLst>
                <a:ext uri="{FF2B5EF4-FFF2-40B4-BE49-F238E27FC236}">
                  <a16:creationId xmlns:a16="http://schemas.microsoft.com/office/drawing/2014/main" id="{F60E0290-764C-CD46-6242-EE7223240F12}"/>
                </a:ext>
              </a:extLst>
            </p:cNvPr>
            <p:cNvSpPr txBox="1"/>
            <p:nvPr/>
          </p:nvSpPr>
          <p:spPr>
            <a:xfrm>
              <a:off x="3521127" y="4248705"/>
              <a:ext cx="1255776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본 연구에서 개발한 알고리즘을 적용한 도면 탐지 접근</a:t>
              </a:r>
              <a:endParaRPr lang="en-US" sz="1600" dirty="0"/>
            </a:p>
          </p:txBody>
        </p:sp>
        <p:pic>
          <p:nvPicPr>
            <p:cNvPr id="39" name="Object 19">
              <a:extLst>
                <a:ext uri="{FF2B5EF4-FFF2-40B4-BE49-F238E27FC236}">
                  <a16:creationId xmlns:a16="http://schemas.microsoft.com/office/drawing/2014/main" id="{28EFC1F6-E3CB-B764-4DFB-00C3961D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9524598-65DB-A1E3-B2F3-04DD5EC4DF3C}"/>
              </a:ext>
            </a:extLst>
          </p:cNvPr>
          <p:cNvGrpSpPr/>
          <p:nvPr/>
        </p:nvGrpSpPr>
        <p:grpSpPr>
          <a:xfrm>
            <a:off x="1986204" y="4489906"/>
            <a:ext cx="14701596" cy="966418"/>
            <a:chOff x="1986204" y="3341286"/>
            <a:chExt cx="14701596" cy="966418"/>
          </a:xfrm>
        </p:grpSpPr>
        <p:pic>
          <p:nvPicPr>
            <p:cNvPr id="9" name="Object 48">
              <a:extLst>
                <a:ext uri="{FF2B5EF4-FFF2-40B4-BE49-F238E27FC236}">
                  <a16:creationId xmlns:a16="http://schemas.microsoft.com/office/drawing/2014/main" id="{BD4AA167-9127-E610-8221-1F724665F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86204" y="3526414"/>
              <a:ext cx="230166" cy="230166"/>
            </a:xfrm>
            <a:prstGeom prst="rect">
              <a:avLst/>
            </a:prstGeom>
          </p:spPr>
        </p:pic>
        <p:sp>
          <p:nvSpPr>
            <p:cNvPr id="11" name="Object 18">
              <a:extLst>
                <a:ext uri="{FF2B5EF4-FFF2-40B4-BE49-F238E27FC236}">
                  <a16:creationId xmlns:a16="http://schemas.microsoft.com/office/drawing/2014/main" id="{DF587720-1C05-13AC-C63F-4DD3504B7977}"/>
                </a:ext>
              </a:extLst>
            </p:cNvPr>
            <p:cNvSpPr txBox="1"/>
            <p:nvPr/>
          </p:nvSpPr>
          <p:spPr>
            <a:xfrm>
              <a:off x="2337553" y="3341286"/>
              <a:ext cx="14350247" cy="9664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2000" dirty="0" err="1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Coverbox</a:t>
              </a:r>
              <a:r>
                <a:rPr kumimoji="1" lang="en-US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Extractor</a:t>
              </a:r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로 추출한</a:t>
              </a:r>
              <a:r>
                <a:rPr kumimoji="1" lang="en-US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결과를 개별 </a:t>
              </a:r>
              <a:r>
                <a:rPr kumimoji="1" lang="en-US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Image Patch</a:t>
              </a:r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로 </a:t>
              </a:r>
              <a:endParaRPr kumimoji="1" lang="en-US" altLang="ko-Kore-KR" sz="20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2000" dirty="0" err="1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Dotbox</a:t>
              </a:r>
              <a:r>
                <a:rPr kumimoji="1" lang="en-US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Detector 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모델</a:t>
              </a:r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의 인풋으로 활용</a:t>
              </a:r>
              <a:endParaRPr lang="en-US" altLang="ko-Kore-KR" sz="2000" dirty="0"/>
            </a:p>
          </p:txBody>
        </p:sp>
      </p:grpSp>
      <p:sp>
        <p:nvSpPr>
          <p:cNvPr id="16" name="Object 12">
            <a:extLst>
              <a:ext uri="{FF2B5EF4-FFF2-40B4-BE49-F238E27FC236}">
                <a16:creationId xmlns:a16="http://schemas.microsoft.com/office/drawing/2014/main" id="{F79AB610-5668-27F4-3BC7-B455D7A7F963}"/>
              </a:ext>
            </a:extLst>
          </p:cNvPr>
          <p:cNvSpPr txBox="1"/>
          <p:nvPr/>
        </p:nvSpPr>
        <p:spPr>
          <a:xfrm>
            <a:off x="952381" y="1074000"/>
            <a:ext cx="50023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ko-KR" sz="14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Model Framework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F3BE594A-DB56-A8F4-880A-8E43C3A0AC0F}"/>
              </a:ext>
            </a:extLst>
          </p:cNvPr>
          <p:cNvSpPr txBox="1"/>
          <p:nvPr/>
        </p:nvSpPr>
        <p:spPr>
          <a:xfrm>
            <a:off x="4053571" y="930172"/>
            <a:ext cx="101785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ko-KR" sz="28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Experiment Design (Our Approach)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9284C7E-B648-072C-BC4E-EFCBE7FF7233}"/>
              </a:ext>
            </a:extLst>
          </p:cNvPr>
          <p:cNvGrpSpPr/>
          <p:nvPr/>
        </p:nvGrpSpPr>
        <p:grpSpPr>
          <a:xfrm>
            <a:off x="12839700" y="1811390"/>
            <a:ext cx="4905498" cy="4398978"/>
            <a:chOff x="13030200" y="1811390"/>
            <a:chExt cx="4905498" cy="439897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2D7EE79-8483-9D27-E21B-645CCE8CD25D}"/>
                </a:ext>
              </a:extLst>
            </p:cNvPr>
            <p:cNvGrpSpPr/>
            <p:nvPr/>
          </p:nvGrpSpPr>
          <p:grpSpPr>
            <a:xfrm>
              <a:off x="13030200" y="1811390"/>
              <a:ext cx="4905498" cy="4398978"/>
              <a:chOff x="849129" y="2506444"/>
              <a:chExt cx="5408886" cy="4850388"/>
            </a:xfrm>
          </p:grpSpPr>
          <p:grpSp>
            <p:nvGrpSpPr>
              <p:cNvPr id="25" name="그룹 1003">
                <a:extLst>
                  <a:ext uri="{FF2B5EF4-FFF2-40B4-BE49-F238E27FC236}">
                    <a16:creationId xmlns:a16="http://schemas.microsoft.com/office/drawing/2014/main" id="{9EB9F1ED-1C2B-56A7-8698-B970B7851DC8}"/>
                  </a:ext>
                </a:extLst>
              </p:cNvPr>
              <p:cNvGrpSpPr/>
              <p:nvPr/>
            </p:nvGrpSpPr>
            <p:grpSpPr>
              <a:xfrm>
                <a:off x="1170227" y="2939609"/>
                <a:ext cx="4660191" cy="4417223"/>
                <a:chOff x="1170227" y="2939609"/>
                <a:chExt cx="4660191" cy="4417223"/>
              </a:xfrm>
            </p:grpSpPr>
            <p:pic>
              <p:nvPicPr>
                <p:cNvPr id="37" name="Object 8">
                  <a:extLst>
                    <a:ext uri="{FF2B5EF4-FFF2-40B4-BE49-F238E27FC236}">
                      <a16:creationId xmlns:a16="http://schemas.microsoft.com/office/drawing/2014/main" id="{BE493B13-6B95-0837-6BB6-B0C0BC5A53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170227" y="2939609"/>
                  <a:ext cx="4660191" cy="4417223"/>
                </a:xfrm>
                <a:prstGeom prst="rect">
                  <a:avLst/>
                </a:prstGeom>
              </p:spPr>
            </p:pic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CE8BC44-95A2-ABF7-1885-9F5EE89B9750}"/>
                  </a:ext>
                </a:extLst>
              </p:cNvPr>
              <p:cNvGrpSpPr/>
              <p:nvPr/>
            </p:nvGrpSpPr>
            <p:grpSpPr>
              <a:xfrm>
                <a:off x="849129" y="2506444"/>
                <a:ext cx="5408886" cy="685933"/>
                <a:chOff x="849129" y="2506444"/>
                <a:chExt cx="5408886" cy="685933"/>
              </a:xfrm>
            </p:grpSpPr>
            <p:grpSp>
              <p:nvGrpSpPr>
                <p:cNvPr id="29" name="그룹 1006">
                  <a:extLst>
                    <a:ext uri="{FF2B5EF4-FFF2-40B4-BE49-F238E27FC236}">
                      <a16:creationId xmlns:a16="http://schemas.microsoft.com/office/drawing/2014/main" id="{899DD9CC-9A7C-8E4C-AD07-D19CEBFBC6F6}"/>
                    </a:ext>
                  </a:extLst>
                </p:cNvPr>
                <p:cNvGrpSpPr/>
                <p:nvPr/>
              </p:nvGrpSpPr>
              <p:grpSpPr>
                <a:xfrm>
                  <a:off x="1247487" y="2506444"/>
                  <a:ext cx="4505669" cy="685933"/>
                  <a:chOff x="1247487" y="2506444"/>
                  <a:chExt cx="4505669" cy="685933"/>
                </a:xfrm>
              </p:grpSpPr>
              <p:pic>
                <p:nvPicPr>
                  <p:cNvPr id="36" name="Object 20">
                    <a:extLst>
                      <a:ext uri="{FF2B5EF4-FFF2-40B4-BE49-F238E27FC236}">
                        <a16:creationId xmlns:a16="http://schemas.microsoft.com/office/drawing/2014/main" id="{90FE2D2B-6931-7AA4-4FDE-F5D19BFFD8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rcRect/>
                  <a:stretch/>
                </p:blipFill>
                <p:spPr>
                  <a:xfrm>
                    <a:off x="1247487" y="2506444"/>
                    <a:ext cx="4505669" cy="6859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4" name="Object 23">
                  <a:extLst>
                    <a:ext uri="{FF2B5EF4-FFF2-40B4-BE49-F238E27FC236}">
                      <a16:creationId xmlns:a16="http://schemas.microsoft.com/office/drawing/2014/main" id="{FE466A9F-D541-3E94-28B6-9B5F637917BF}"/>
                    </a:ext>
                  </a:extLst>
                </p:cNvPr>
                <p:cNvSpPr txBox="1"/>
                <p:nvPr/>
              </p:nvSpPr>
              <p:spPr>
                <a:xfrm>
                  <a:off x="849129" y="2653857"/>
                  <a:ext cx="5408886" cy="44116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kumimoji="1" lang="en-US" altLang="ko-Kore-KR" sz="2000" dirty="0" err="1">
                      <a:solidFill>
                        <a:schemeClr val="bg1"/>
                      </a:solidFill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Coverbox</a:t>
                  </a:r>
                  <a:r>
                    <a:rPr kumimoji="1" lang="en-US" altLang="ko-Kore-KR" sz="2000" dirty="0">
                      <a:solidFill>
                        <a:schemeClr val="bg1"/>
                      </a:solidFill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 Extractor</a:t>
                  </a:r>
                  <a:endParaRPr kumimoji="1" lang="ko-Kore-KR" altLang="en-US" sz="2000" dirty="0">
                    <a:solidFill>
                      <a:schemeClr val="bg1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endParaRPr>
                </a:p>
              </p:txBody>
            </p:sp>
          </p:grpSp>
        </p:grp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88D8ED1-5FC5-B3DC-365D-0F2DD5CD4A0B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812299" y="2620175"/>
              <a:ext cx="3337200" cy="3157200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7DBB3B-4D0D-BAD5-6585-D9B5BF5A13C2}"/>
              </a:ext>
            </a:extLst>
          </p:cNvPr>
          <p:cNvGrpSpPr/>
          <p:nvPr/>
        </p:nvGrpSpPr>
        <p:grpSpPr>
          <a:xfrm>
            <a:off x="12839700" y="5926122"/>
            <a:ext cx="4905498" cy="4398978"/>
            <a:chOff x="13030200" y="5926122"/>
            <a:chExt cx="4905498" cy="439897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8F10BC0-35DF-387C-05B5-C16BBFFDC625}"/>
                </a:ext>
              </a:extLst>
            </p:cNvPr>
            <p:cNvGrpSpPr/>
            <p:nvPr/>
          </p:nvGrpSpPr>
          <p:grpSpPr>
            <a:xfrm>
              <a:off x="13030200" y="5926122"/>
              <a:ext cx="4905498" cy="4398978"/>
              <a:chOff x="849129" y="2506444"/>
              <a:chExt cx="5408886" cy="4850388"/>
            </a:xfrm>
          </p:grpSpPr>
          <p:grpSp>
            <p:nvGrpSpPr>
              <p:cNvPr id="40" name="그룹 1003">
                <a:extLst>
                  <a:ext uri="{FF2B5EF4-FFF2-40B4-BE49-F238E27FC236}">
                    <a16:creationId xmlns:a16="http://schemas.microsoft.com/office/drawing/2014/main" id="{F1F90405-F8FF-4B0A-F6B4-96009D5BF8F3}"/>
                  </a:ext>
                </a:extLst>
              </p:cNvPr>
              <p:cNvGrpSpPr/>
              <p:nvPr/>
            </p:nvGrpSpPr>
            <p:grpSpPr>
              <a:xfrm>
                <a:off x="1170227" y="2939609"/>
                <a:ext cx="4660191" cy="4417223"/>
                <a:chOff x="1170227" y="2939609"/>
                <a:chExt cx="4660191" cy="4417223"/>
              </a:xfrm>
            </p:grpSpPr>
            <p:pic>
              <p:nvPicPr>
                <p:cNvPr id="49" name="Object 8">
                  <a:extLst>
                    <a:ext uri="{FF2B5EF4-FFF2-40B4-BE49-F238E27FC236}">
                      <a16:creationId xmlns:a16="http://schemas.microsoft.com/office/drawing/2014/main" id="{3CD5EC07-EC21-F96F-544A-C84B2A40AF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170227" y="2939609"/>
                  <a:ext cx="4660191" cy="4417223"/>
                </a:xfrm>
                <a:prstGeom prst="rect">
                  <a:avLst/>
                </a:prstGeom>
              </p:spPr>
            </p:pic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9D1C4D00-4685-6D48-BEEF-A981EBD0CF9E}"/>
                  </a:ext>
                </a:extLst>
              </p:cNvPr>
              <p:cNvGrpSpPr/>
              <p:nvPr/>
            </p:nvGrpSpPr>
            <p:grpSpPr>
              <a:xfrm>
                <a:off x="849129" y="2506444"/>
                <a:ext cx="5408886" cy="685933"/>
                <a:chOff x="849129" y="2506444"/>
                <a:chExt cx="5408886" cy="685933"/>
              </a:xfrm>
            </p:grpSpPr>
            <p:grpSp>
              <p:nvGrpSpPr>
                <p:cNvPr id="46" name="그룹 1006">
                  <a:extLst>
                    <a:ext uri="{FF2B5EF4-FFF2-40B4-BE49-F238E27FC236}">
                      <a16:creationId xmlns:a16="http://schemas.microsoft.com/office/drawing/2014/main" id="{67351E26-5FDE-4A5A-4D00-D6C506E5AD7F}"/>
                    </a:ext>
                  </a:extLst>
                </p:cNvPr>
                <p:cNvGrpSpPr/>
                <p:nvPr/>
              </p:nvGrpSpPr>
              <p:grpSpPr>
                <a:xfrm>
                  <a:off x="1247487" y="2506444"/>
                  <a:ext cx="4505671" cy="685933"/>
                  <a:chOff x="1247487" y="2506444"/>
                  <a:chExt cx="4505671" cy="685933"/>
                </a:xfrm>
              </p:grpSpPr>
              <p:pic>
                <p:nvPicPr>
                  <p:cNvPr id="48" name="Object 20">
                    <a:extLst>
                      <a:ext uri="{FF2B5EF4-FFF2-40B4-BE49-F238E27FC236}">
                        <a16:creationId xmlns:a16="http://schemas.microsoft.com/office/drawing/2014/main" id="{2B33F03A-F815-27CB-09F2-49AFFC5218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1247487" y="2506444"/>
                    <a:ext cx="4505671" cy="6859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7" name="Object 23">
                  <a:extLst>
                    <a:ext uri="{FF2B5EF4-FFF2-40B4-BE49-F238E27FC236}">
                      <a16:creationId xmlns:a16="http://schemas.microsoft.com/office/drawing/2014/main" id="{F23A589C-C937-2510-8550-1F6A20851B44}"/>
                    </a:ext>
                  </a:extLst>
                </p:cNvPr>
                <p:cNvSpPr txBox="1"/>
                <p:nvPr/>
              </p:nvSpPr>
              <p:spPr>
                <a:xfrm>
                  <a:off x="849129" y="2653857"/>
                  <a:ext cx="5408886" cy="44116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kumimoji="1" lang="en-US" altLang="ko-Kore-KR" sz="2000" dirty="0" err="1">
                      <a:solidFill>
                        <a:schemeClr val="bg1"/>
                      </a:solidFill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Dotbox</a:t>
                  </a:r>
                  <a:r>
                    <a:rPr kumimoji="1" lang="en-US" altLang="ko-Kore-KR" sz="2000" dirty="0">
                      <a:solidFill>
                        <a:schemeClr val="bg1"/>
                      </a:solidFill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 Detector</a:t>
                  </a:r>
                  <a:endParaRPr kumimoji="1" lang="ko-Kore-KR" altLang="en-US" sz="2000" dirty="0">
                    <a:solidFill>
                      <a:schemeClr val="bg1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endParaRPr>
                </a:p>
              </p:txBody>
            </p:sp>
          </p:grpSp>
        </p:grp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514D1C66-D12C-B08D-784C-B0E0BC33BBF0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814349" y="6734908"/>
              <a:ext cx="3337200" cy="3157200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A7E62FB-69ED-5969-C208-03C41110AA29}"/>
              </a:ext>
            </a:extLst>
          </p:cNvPr>
          <p:cNvGrpSpPr/>
          <p:nvPr/>
        </p:nvGrpSpPr>
        <p:grpSpPr>
          <a:xfrm>
            <a:off x="1986204" y="6460020"/>
            <a:ext cx="14701596" cy="504754"/>
            <a:chOff x="1986204" y="3341286"/>
            <a:chExt cx="14701596" cy="504754"/>
          </a:xfrm>
        </p:grpSpPr>
        <p:pic>
          <p:nvPicPr>
            <p:cNvPr id="56" name="Object 48">
              <a:extLst>
                <a:ext uri="{FF2B5EF4-FFF2-40B4-BE49-F238E27FC236}">
                  <a16:creationId xmlns:a16="http://schemas.microsoft.com/office/drawing/2014/main" id="{66209B6B-EC8B-DAB6-B919-D2AE381A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86204" y="3526414"/>
              <a:ext cx="230166" cy="230166"/>
            </a:xfrm>
            <a:prstGeom prst="rect">
              <a:avLst/>
            </a:prstGeom>
          </p:spPr>
        </p:pic>
        <p:sp>
          <p:nvSpPr>
            <p:cNvPr id="57" name="Object 18">
              <a:extLst>
                <a:ext uri="{FF2B5EF4-FFF2-40B4-BE49-F238E27FC236}">
                  <a16:creationId xmlns:a16="http://schemas.microsoft.com/office/drawing/2014/main" id="{0C85DAAB-F4FD-F962-DDA3-9ABE824CEB0E}"/>
                </a:ext>
              </a:extLst>
            </p:cNvPr>
            <p:cNvSpPr txBox="1"/>
            <p:nvPr/>
          </p:nvSpPr>
          <p:spPr>
            <a:xfrm>
              <a:off x="2337553" y="3341286"/>
              <a:ext cx="14350247" cy="5047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각 </a:t>
              </a:r>
              <a:r>
                <a:rPr kumimoji="1" lang="en-US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Image Patch</a:t>
              </a:r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에 대하여 </a:t>
              </a:r>
              <a:r>
                <a:rPr kumimoji="1" lang="en-US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56 x 56, 112 x 112, 224 x 224 </a:t>
              </a:r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스케일링 후 실험 진행</a:t>
              </a:r>
              <a:endParaRPr lang="en-US" altLang="ko-Kore-KR" sz="20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D435C58-7312-7D30-D4ED-7A7890FFBA0C}"/>
              </a:ext>
            </a:extLst>
          </p:cNvPr>
          <p:cNvGrpSpPr/>
          <p:nvPr/>
        </p:nvGrpSpPr>
        <p:grpSpPr>
          <a:xfrm>
            <a:off x="1986204" y="7968469"/>
            <a:ext cx="14701596" cy="504754"/>
            <a:chOff x="1986204" y="3341286"/>
            <a:chExt cx="14701596" cy="504754"/>
          </a:xfrm>
        </p:grpSpPr>
        <p:pic>
          <p:nvPicPr>
            <p:cNvPr id="59" name="Object 48">
              <a:extLst>
                <a:ext uri="{FF2B5EF4-FFF2-40B4-BE49-F238E27FC236}">
                  <a16:creationId xmlns:a16="http://schemas.microsoft.com/office/drawing/2014/main" id="{FD45A9E4-256C-1249-4165-AD460AB5C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86204" y="3526414"/>
              <a:ext cx="230166" cy="230166"/>
            </a:xfrm>
            <a:prstGeom prst="rect">
              <a:avLst/>
            </a:prstGeom>
          </p:spPr>
        </p:pic>
        <p:sp>
          <p:nvSpPr>
            <p:cNvPr id="60" name="Object 18">
              <a:extLst>
                <a:ext uri="{FF2B5EF4-FFF2-40B4-BE49-F238E27FC236}">
                  <a16:creationId xmlns:a16="http://schemas.microsoft.com/office/drawing/2014/main" id="{FB15AA39-9A80-C804-2292-C09F8228C2F5}"/>
                </a:ext>
              </a:extLst>
            </p:cNvPr>
            <p:cNvSpPr txBox="1"/>
            <p:nvPr/>
          </p:nvSpPr>
          <p:spPr>
            <a:xfrm>
              <a:off x="2337553" y="3341286"/>
              <a:ext cx="14350247" cy="5047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Warmup-Cooldown Learning Rate Scheduler </a:t>
              </a:r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기법 적용</a:t>
              </a:r>
              <a:endParaRPr lang="en-US" altLang="ko-Kore-K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9754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EC7F16D-C563-B1CC-E7B3-FDA82FB4AF30}"/>
              </a:ext>
            </a:extLst>
          </p:cNvPr>
          <p:cNvGrpSpPr/>
          <p:nvPr/>
        </p:nvGrpSpPr>
        <p:grpSpPr>
          <a:xfrm>
            <a:off x="952381" y="1866900"/>
            <a:ext cx="16389587" cy="2906913"/>
            <a:chOff x="-9292464" y="6400957"/>
            <a:chExt cx="16389587" cy="290691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F4E4E5-49A4-7C3E-5A69-0EE44DC844DF}"/>
                </a:ext>
              </a:extLst>
            </p:cNvPr>
            <p:cNvSpPr/>
            <p:nvPr/>
          </p:nvSpPr>
          <p:spPr>
            <a:xfrm>
              <a:off x="-9292464" y="6400957"/>
              <a:ext cx="13983597" cy="2881087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3" cstate="print"/>
            <a:srcRect t="1" b="56977"/>
            <a:stretch/>
          </p:blipFill>
          <p:spPr>
            <a:xfrm rot="10800000">
              <a:off x="1186389" y="6400959"/>
              <a:ext cx="5910734" cy="2906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C094A2C-7333-B4EB-FCBA-74ECBDDCCF55}"/>
              </a:ext>
            </a:extLst>
          </p:cNvPr>
          <p:cNvGrpSpPr/>
          <p:nvPr/>
        </p:nvGrpSpPr>
        <p:grpSpPr>
          <a:xfrm>
            <a:off x="1600200" y="3676590"/>
            <a:ext cx="15558064" cy="400110"/>
            <a:chOff x="3118043" y="4248705"/>
            <a:chExt cx="15558064" cy="400110"/>
          </a:xfrm>
        </p:grpSpPr>
        <p:sp>
          <p:nvSpPr>
            <p:cNvPr id="44" name="Object 18">
              <a:extLst>
                <a:ext uri="{FF2B5EF4-FFF2-40B4-BE49-F238E27FC236}">
                  <a16:creationId xmlns:a16="http://schemas.microsoft.com/office/drawing/2014/main" id="{539CD3DA-0D4F-0CD8-B809-63999780879A}"/>
                </a:ext>
              </a:extLst>
            </p:cNvPr>
            <p:cNvSpPr txBox="1"/>
            <p:nvPr/>
          </p:nvSpPr>
          <p:spPr>
            <a:xfrm>
              <a:off x="3521126" y="4248705"/>
              <a:ext cx="1515498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각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Patch Image</a:t>
              </a:r>
              <a:r>
                <a:rPr kumimoji="1" lang="ko-KR" altLang="en-US" sz="2000" dirty="0" err="1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를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개별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Input</a:t>
              </a:r>
              <a:r>
                <a:rPr kumimoji="1" lang="ko-KR" altLang="en-US" sz="2000" dirty="0" err="1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으로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활용 후 </a:t>
              </a:r>
              <a:r>
                <a:rPr kumimoji="1" lang="ko-KR" altLang="en-US" sz="2000" dirty="0" err="1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지시점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중앙점 탐지</a:t>
              </a:r>
              <a:endParaRPr lang="en-US" sz="2000" dirty="0"/>
            </a:p>
          </p:txBody>
        </p:sp>
        <p:pic>
          <p:nvPicPr>
            <p:cNvPr id="45" name="Object 19">
              <a:extLst>
                <a:ext uri="{FF2B5EF4-FFF2-40B4-BE49-F238E27FC236}">
                  <a16:creationId xmlns:a16="http://schemas.microsoft.com/office/drawing/2014/main" id="{BEFC2AC6-C874-FFF5-DD4B-58C35C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1ECDA19-E61D-A1B3-395E-0C8BA5C84C54}"/>
              </a:ext>
            </a:extLst>
          </p:cNvPr>
          <p:cNvGrpSpPr/>
          <p:nvPr/>
        </p:nvGrpSpPr>
        <p:grpSpPr>
          <a:xfrm>
            <a:off x="1600200" y="2400300"/>
            <a:ext cx="12960853" cy="400110"/>
            <a:chOff x="3118043" y="4248705"/>
            <a:chExt cx="12960853" cy="400110"/>
          </a:xfrm>
        </p:grpSpPr>
        <p:sp>
          <p:nvSpPr>
            <p:cNvPr id="35" name="Object 18">
              <a:extLst>
                <a:ext uri="{FF2B5EF4-FFF2-40B4-BE49-F238E27FC236}">
                  <a16:creationId xmlns:a16="http://schemas.microsoft.com/office/drawing/2014/main" id="{F60E0290-764C-CD46-6242-EE7223240F12}"/>
                </a:ext>
              </a:extLst>
            </p:cNvPr>
            <p:cNvSpPr txBox="1"/>
            <p:nvPr/>
          </p:nvSpPr>
          <p:spPr>
            <a:xfrm>
              <a:off x="3521127" y="4248705"/>
              <a:ext cx="1255776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격실 정보가 담긴 </a:t>
              </a:r>
              <a:r>
                <a:rPr kumimoji="1" lang="en-US" altLang="ko-KR" sz="2000" dirty="0" err="1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coverbox</a:t>
              </a:r>
              <a:r>
                <a:rPr kumimoji="1" lang="ko-KR" altLang="en-US" sz="2000" dirty="0" err="1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를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각각의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Patch Image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로 추출하여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기존의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1:N 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탐지에서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1:1 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탐지로 차원을 축소시킨 효과</a:t>
              </a:r>
              <a:endParaRPr lang="en-US" sz="1600" dirty="0"/>
            </a:p>
          </p:txBody>
        </p:sp>
        <p:pic>
          <p:nvPicPr>
            <p:cNvPr id="39" name="Object 19">
              <a:extLst>
                <a:ext uri="{FF2B5EF4-FFF2-40B4-BE49-F238E27FC236}">
                  <a16:creationId xmlns:a16="http://schemas.microsoft.com/office/drawing/2014/main" id="{28EFC1F6-E3CB-B764-4DFB-00C3961D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32444032-EEF2-2E00-0226-020E860A178D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CD9BB9DF-EA9E-F109-430B-A167BA030C7A}"/>
              </a:ext>
            </a:extLst>
          </p:cNvPr>
          <p:cNvSpPr txBox="1"/>
          <p:nvPr/>
        </p:nvSpPr>
        <p:spPr>
          <a:xfrm>
            <a:off x="952381" y="1074000"/>
            <a:ext cx="50023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ko-KR" sz="14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Model Framework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5D89E20A-FA56-B2A7-BAA1-D4FA24BF4ACF}"/>
              </a:ext>
            </a:extLst>
          </p:cNvPr>
          <p:cNvSpPr txBox="1"/>
          <p:nvPr/>
        </p:nvSpPr>
        <p:spPr>
          <a:xfrm>
            <a:off x="4053571" y="930172"/>
            <a:ext cx="101785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ko-KR" sz="28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Experiment Design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7B45843D-4453-E622-2E57-F7836EBC453B}"/>
              </a:ext>
            </a:extLst>
          </p:cNvPr>
          <p:cNvGrpSpPr/>
          <p:nvPr/>
        </p:nvGrpSpPr>
        <p:grpSpPr>
          <a:xfrm>
            <a:off x="2203687" y="5067167"/>
            <a:ext cx="13880627" cy="5161524"/>
            <a:chOff x="3429000" y="5067167"/>
            <a:chExt cx="13880627" cy="516152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3EDA51B-C7CE-46ED-A9EC-4240B363F6BA}"/>
                </a:ext>
              </a:extLst>
            </p:cNvPr>
            <p:cNvGrpSpPr/>
            <p:nvPr/>
          </p:nvGrpSpPr>
          <p:grpSpPr>
            <a:xfrm>
              <a:off x="3429000" y="5067167"/>
              <a:ext cx="7201050" cy="5161524"/>
              <a:chOff x="3429000" y="5067167"/>
              <a:chExt cx="7201050" cy="5161524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E7760D2A-3BEB-B8AF-6F5D-A4CEE0E4C835}"/>
                  </a:ext>
                </a:extLst>
              </p:cNvPr>
              <p:cNvGrpSpPr/>
              <p:nvPr/>
            </p:nvGrpSpPr>
            <p:grpSpPr>
              <a:xfrm>
                <a:off x="4043948" y="5067167"/>
                <a:ext cx="5971154" cy="685933"/>
                <a:chOff x="7284617" y="2201918"/>
                <a:chExt cx="5971154" cy="685933"/>
              </a:xfrm>
            </p:grpSpPr>
            <p:grpSp>
              <p:nvGrpSpPr>
                <p:cNvPr id="26" name="그룹 1009">
                  <a:extLst>
                    <a:ext uri="{FF2B5EF4-FFF2-40B4-BE49-F238E27FC236}">
                      <a16:creationId xmlns:a16="http://schemas.microsoft.com/office/drawing/2014/main" id="{433F1849-0F3B-AD59-C2B6-C8240FB7FB55}"/>
                    </a:ext>
                  </a:extLst>
                </p:cNvPr>
                <p:cNvGrpSpPr/>
                <p:nvPr/>
              </p:nvGrpSpPr>
              <p:grpSpPr>
                <a:xfrm>
                  <a:off x="8512623" y="2201918"/>
                  <a:ext cx="3515155" cy="685933"/>
                  <a:chOff x="8512623" y="2201918"/>
                  <a:chExt cx="3515155" cy="685933"/>
                </a:xfrm>
              </p:grpSpPr>
              <p:pic>
                <p:nvPicPr>
                  <p:cNvPr id="29" name="Object 33">
                    <a:extLst>
                      <a:ext uri="{FF2B5EF4-FFF2-40B4-BE49-F238E27FC236}">
                        <a16:creationId xmlns:a16="http://schemas.microsoft.com/office/drawing/2014/main" id="{6FFD6608-106E-1136-FA20-BBB5350037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8512623" y="2201918"/>
                    <a:ext cx="3515155" cy="6859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4" name="Object 36">
                  <a:extLst>
                    <a:ext uri="{FF2B5EF4-FFF2-40B4-BE49-F238E27FC236}">
                      <a16:creationId xmlns:a16="http://schemas.microsoft.com/office/drawing/2014/main" id="{8E77E2F0-9571-E75D-F4F1-D08AD3BEC415}"/>
                    </a:ext>
                  </a:extLst>
                </p:cNvPr>
                <p:cNvSpPr txBox="1"/>
                <p:nvPr/>
              </p:nvSpPr>
              <p:spPr>
                <a:xfrm>
                  <a:off x="7284617" y="2358848"/>
                  <a:ext cx="5971154" cy="40011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2000" dirty="0" err="1">
                      <a:solidFill>
                        <a:srgbClr val="FFFFFF"/>
                      </a:solidFill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기존의</a:t>
                  </a:r>
                  <a:r>
                    <a:rPr lang="en-US" sz="2000" dirty="0">
                      <a:solidFill>
                        <a:srgbClr val="FFFFFF"/>
                      </a:solidFill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 </a:t>
                  </a:r>
                  <a:r>
                    <a:rPr lang="en-US" altLang="ko-KR" sz="2000" dirty="0">
                      <a:solidFill>
                        <a:srgbClr val="FFFFFF"/>
                      </a:solidFill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1:N </a:t>
                  </a:r>
                  <a:r>
                    <a:rPr lang="ko-KR" altLang="en-US" sz="2000" dirty="0">
                      <a:solidFill>
                        <a:srgbClr val="FFFFFF"/>
                      </a:solidFill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탐지</a:t>
                  </a:r>
                  <a:endParaRPr lang="en-US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endParaRPr>
                </a:p>
              </p:txBody>
            </p:sp>
          </p:grpSp>
          <p:pic>
            <p:nvPicPr>
              <p:cNvPr id="57" name="그림 56" descr="포스트잇 노트, 문구용품이(가) 표시된 사진&#10;&#10;자동 생성된 설명">
                <a:extLst>
                  <a:ext uri="{FF2B5EF4-FFF2-40B4-BE49-F238E27FC236}">
                    <a16:creationId xmlns:a16="http://schemas.microsoft.com/office/drawing/2014/main" id="{25A23ADF-5678-9226-0C9F-9131CD6B7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29000" y="5829300"/>
                <a:ext cx="7201050" cy="4399391"/>
              </a:xfrm>
              <a:prstGeom prst="rect">
                <a:avLst/>
              </a:prstGeom>
            </p:spPr>
          </p:pic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7E9D4F3-A204-94DF-0044-DAB8899AB13C}"/>
                </a:ext>
              </a:extLst>
            </p:cNvPr>
            <p:cNvGrpSpPr/>
            <p:nvPr/>
          </p:nvGrpSpPr>
          <p:grpSpPr>
            <a:xfrm>
              <a:off x="11338473" y="5067167"/>
              <a:ext cx="5971154" cy="5082718"/>
              <a:chOff x="11338473" y="5067167"/>
              <a:chExt cx="5971154" cy="5082718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C0252C9-3929-D1B7-228B-D6700DCC1E20}"/>
                  </a:ext>
                </a:extLst>
              </p:cNvPr>
              <p:cNvGrpSpPr/>
              <p:nvPr/>
            </p:nvGrpSpPr>
            <p:grpSpPr>
              <a:xfrm>
                <a:off x="11338473" y="5067167"/>
                <a:ext cx="5971154" cy="685933"/>
                <a:chOff x="7284617" y="5949391"/>
                <a:chExt cx="5971154" cy="685933"/>
              </a:xfrm>
            </p:grpSpPr>
            <p:grpSp>
              <p:nvGrpSpPr>
                <p:cNvPr id="36" name="그룹 1012">
                  <a:extLst>
                    <a:ext uri="{FF2B5EF4-FFF2-40B4-BE49-F238E27FC236}">
                      <a16:creationId xmlns:a16="http://schemas.microsoft.com/office/drawing/2014/main" id="{087163C4-69D4-10C1-0CA1-B4D8CF8028EB}"/>
                    </a:ext>
                  </a:extLst>
                </p:cNvPr>
                <p:cNvGrpSpPr/>
                <p:nvPr/>
              </p:nvGrpSpPr>
              <p:grpSpPr>
                <a:xfrm>
                  <a:off x="8512623" y="5949391"/>
                  <a:ext cx="3515155" cy="685933"/>
                  <a:chOff x="8512623" y="5949391"/>
                  <a:chExt cx="3515155" cy="685933"/>
                </a:xfrm>
              </p:grpSpPr>
              <p:pic>
                <p:nvPicPr>
                  <p:cNvPr id="37" name="Object 45">
                    <a:extLst>
                      <a:ext uri="{FF2B5EF4-FFF2-40B4-BE49-F238E27FC236}">
                        <a16:creationId xmlns:a16="http://schemas.microsoft.com/office/drawing/2014/main" id="{50D7461F-1A1F-DEFD-3684-4D9650C755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8512623" y="5949391"/>
                    <a:ext cx="3515155" cy="6859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8" name="Object 48">
                  <a:extLst>
                    <a:ext uri="{FF2B5EF4-FFF2-40B4-BE49-F238E27FC236}">
                      <a16:creationId xmlns:a16="http://schemas.microsoft.com/office/drawing/2014/main" id="{AB5B8161-EFBC-0880-ACB6-F8AE4498BD19}"/>
                    </a:ext>
                  </a:extLst>
                </p:cNvPr>
                <p:cNvSpPr txBox="1"/>
                <p:nvPr/>
              </p:nvSpPr>
              <p:spPr>
                <a:xfrm>
                  <a:off x="7284617" y="6106324"/>
                  <a:ext cx="5971154" cy="40011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solidFill>
                        <a:srgbClr val="FFFFFF"/>
                      </a:solidFill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1:1 </a:t>
                  </a:r>
                  <a:r>
                    <a:rPr lang="ko-KR" altLang="en-US" sz="2000" dirty="0">
                      <a:solidFill>
                        <a:srgbClr val="FFFFFF"/>
                      </a:solidFill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탐지</a:t>
                  </a:r>
                  <a:endParaRPr lang="en-US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endParaRPr>
                </a:p>
              </p:txBody>
            </p:sp>
          </p:grp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656943A8-658D-F628-160E-C44FFB116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163758" y="5829300"/>
                <a:ext cx="4320585" cy="43205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1063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" name="Object 9">
            <a:extLst>
              <a:ext uri="{FF2B5EF4-FFF2-40B4-BE49-F238E27FC236}">
                <a16:creationId xmlns:a16="http://schemas.microsoft.com/office/drawing/2014/main" id="{8DE8AB79-4CFD-A7EB-8E9C-CC22DE34A899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C173DB82-EACF-535E-BFC3-9A37183C7F7A}"/>
              </a:ext>
            </a:extLst>
          </p:cNvPr>
          <p:cNvSpPr txBox="1"/>
          <p:nvPr/>
        </p:nvSpPr>
        <p:spPr>
          <a:xfrm>
            <a:off x="952381" y="1074000"/>
            <a:ext cx="50023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ko-KR" sz="14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Model Framework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950220D-6369-5EB4-6463-EE601A6B2AD0}"/>
              </a:ext>
            </a:extLst>
          </p:cNvPr>
          <p:cNvSpPr txBox="1"/>
          <p:nvPr/>
        </p:nvSpPr>
        <p:spPr>
          <a:xfrm>
            <a:off x="4053571" y="930172"/>
            <a:ext cx="101785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ko-KR" sz="28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Preprocessing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C1984BA-F131-66E6-88BB-674B26F596B1}"/>
              </a:ext>
            </a:extLst>
          </p:cNvPr>
          <p:cNvGrpSpPr/>
          <p:nvPr/>
        </p:nvGrpSpPr>
        <p:grpSpPr>
          <a:xfrm>
            <a:off x="775131" y="4229100"/>
            <a:ext cx="16735499" cy="5382619"/>
            <a:chOff x="775131" y="2378486"/>
            <a:chExt cx="16735499" cy="538261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E4F4F2D-6B14-3BDF-4B17-9B8C23AC56A1}"/>
                </a:ext>
              </a:extLst>
            </p:cNvPr>
            <p:cNvGrpSpPr/>
            <p:nvPr/>
          </p:nvGrpSpPr>
          <p:grpSpPr>
            <a:xfrm>
              <a:off x="775131" y="2378486"/>
              <a:ext cx="8300299" cy="5382619"/>
              <a:chOff x="775131" y="2378486"/>
              <a:chExt cx="8300299" cy="5382619"/>
            </a:xfrm>
          </p:grpSpPr>
          <p:grpSp>
            <p:nvGrpSpPr>
              <p:cNvPr id="1001" name="그룹 1001"/>
              <p:cNvGrpSpPr/>
              <p:nvPr/>
            </p:nvGrpSpPr>
            <p:grpSpPr>
              <a:xfrm>
                <a:off x="952381" y="2725895"/>
                <a:ext cx="7945796" cy="5035210"/>
                <a:chOff x="952381" y="2725895"/>
                <a:chExt cx="7945796" cy="5035210"/>
              </a:xfrm>
            </p:grpSpPr>
            <p:pic>
              <p:nvPicPr>
                <p:cNvPr id="3" name="Object 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952381" y="2725895"/>
                  <a:ext cx="7945796" cy="5035210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816341" y="2378486"/>
                <a:ext cx="6217877" cy="685933"/>
                <a:chOff x="1816341" y="2378486"/>
                <a:chExt cx="6217877" cy="685933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816341" y="2378486"/>
                  <a:ext cx="6217877" cy="685933"/>
                </a:xfrm>
                <a:prstGeom prst="rect">
                  <a:avLst/>
                </a:prstGeom>
              </p:spPr>
            </p:pic>
          </p:grp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A7369E8-F1F2-14CD-8E14-52F92B3C9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5400" y="3314699"/>
                <a:ext cx="7290000" cy="4068770"/>
              </a:xfrm>
              <a:prstGeom prst="rect">
                <a:avLst/>
              </a:prstGeom>
            </p:spPr>
          </p:pic>
          <p:sp>
            <p:nvSpPr>
              <p:cNvPr id="17" name="Object 17"/>
              <p:cNvSpPr txBox="1"/>
              <p:nvPr/>
            </p:nvSpPr>
            <p:spPr>
              <a:xfrm>
                <a:off x="775131" y="2525895"/>
                <a:ext cx="8300299" cy="43088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200" dirty="0" err="1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전처리</a:t>
                </a:r>
                <a:r>
                  <a:rPr lang="en-US" sz="2200" dirty="0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  <a:r>
                  <a:rPr lang="en-US" sz="2200" dirty="0" err="1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이전</a:t>
                </a:r>
                <a:endParaRPr lang="en-US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41CD104-7F56-8DDB-251A-D40F1A264E4C}"/>
                </a:ext>
              </a:extLst>
            </p:cNvPr>
            <p:cNvGrpSpPr/>
            <p:nvPr/>
          </p:nvGrpSpPr>
          <p:grpSpPr>
            <a:xfrm>
              <a:off x="9210331" y="2378486"/>
              <a:ext cx="8300299" cy="5382619"/>
              <a:chOff x="9210331" y="2378486"/>
              <a:chExt cx="8300299" cy="5382619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9387537" y="2725895"/>
                <a:ext cx="7945796" cy="5035210"/>
                <a:chOff x="9387537" y="2725895"/>
                <a:chExt cx="7945796" cy="5035210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9387537" y="2725895"/>
                  <a:ext cx="7945796" cy="5035210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0251497" y="2378486"/>
                <a:ext cx="6217877" cy="685933"/>
                <a:chOff x="10251497" y="2378486"/>
                <a:chExt cx="6217877" cy="685933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251497" y="2378486"/>
                  <a:ext cx="6217877" cy="685933"/>
                </a:xfrm>
                <a:prstGeom prst="rect">
                  <a:avLst/>
                </a:prstGeom>
              </p:spPr>
            </p:pic>
          </p:grpSp>
          <p:sp>
            <p:nvSpPr>
              <p:cNvPr id="58" name="Object 58"/>
              <p:cNvSpPr txBox="1"/>
              <p:nvPr/>
            </p:nvSpPr>
            <p:spPr>
              <a:xfrm>
                <a:off x="9210331" y="2525895"/>
                <a:ext cx="8300299" cy="43088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200" dirty="0" err="1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전처리</a:t>
                </a:r>
                <a:r>
                  <a:rPr lang="en-US" sz="2200" dirty="0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  <a:r>
                  <a:rPr lang="en-US" sz="2200" dirty="0" err="1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이후</a:t>
                </a:r>
                <a:endParaRPr lang="en-US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7596744-9523-0E96-89D5-4CCB940B4CCE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15435" y="3314699"/>
                <a:ext cx="7290000" cy="4068000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891DE28-2EB5-CDBA-7FCB-219BF18AB368}"/>
              </a:ext>
            </a:extLst>
          </p:cNvPr>
          <p:cNvGrpSpPr/>
          <p:nvPr/>
        </p:nvGrpSpPr>
        <p:grpSpPr>
          <a:xfrm>
            <a:off x="1275456" y="1866900"/>
            <a:ext cx="16057877" cy="587277"/>
            <a:chOff x="3118043" y="4101798"/>
            <a:chExt cx="16057877" cy="58727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Object 18">
                  <a:extLst>
                    <a:ext uri="{FF2B5EF4-FFF2-40B4-BE49-F238E27FC236}">
                      <a16:creationId xmlns:a16="http://schemas.microsoft.com/office/drawing/2014/main" id="{F3182904-6562-3A87-35E6-1FCDCD2928B6}"/>
                    </a:ext>
                  </a:extLst>
                </p:cNvPr>
                <p:cNvSpPr txBox="1"/>
                <p:nvPr/>
              </p:nvSpPr>
              <p:spPr>
                <a:xfrm>
                  <a:off x="3521127" y="4101798"/>
                  <a:ext cx="15654793" cy="58727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ko-Kore-KR" altLang="en-US" sz="2400" dirty="0"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원본 이미지를 </a:t>
                  </a:r>
                  <a:r>
                    <a:rPr kumimoji="1" lang="en-US" altLang="ko-Kore-KR" sz="2400" dirty="0"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RGB </a:t>
                  </a:r>
                  <a14:m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m:t>→</m:t>
                      </m:r>
                    </m:oMath>
                  </a14:m>
                  <a:r>
                    <a:rPr kumimoji="1" lang="en-US" altLang="ko-Kore-KR" sz="2400" dirty="0"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 HSV Color Space</a:t>
                  </a:r>
                  <a:r>
                    <a:rPr kumimoji="1" lang="ko-Kore-KR" altLang="en-US" sz="2400" dirty="0"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로 변환 </a:t>
                  </a:r>
                  <a:r>
                    <a:rPr kumimoji="1" lang="en-US" altLang="ko-Kore-KR" sz="2400" dirty="0"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(Chan et al., 2001</a:t>
                  </a:r>
                  <a:r>
                    <a:rPr kumimoji="1" lang="en-US" altLang="ko-KR" sz="2400" dirty="0"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)</a:t>
                  </a:r>
                  <a:endParaRPr lang="en-US" sz="2400" dirty="0"/>
                </a:p>
              </p:txBody>
            </p:sp>
          </mc:Choice>
          <mc:Fallback>
            <p:sp>
              <p:nvSpPr>
                <p:cNvPr id="20" name="Object 18">
                  <a:extLst>
                    <a:ext uri="{FF2B5EF4-FFF2-40B4-BE49-F238E27FC236}">
                      <a16:creationId xmlns:a16="http://schemas.microsoft.com/office/drawing/2014/main" id="{F3182904-6562-3A87-35E6-1FCDCD2928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1127" y="4101798"/>
                  <a:ext cx="15654793" cy="587277"/>
                </a:xfrm>
                <a:prstGeom prst="rect">
                  <a:avLst/>
                </a:prstGeom>
                <a:blipFill>
                  <a:blip r:embed="rId9"/>
                  <a:stretch>
                    <a:fillRect l="-649" b="-208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Object 19">
              <a:extLst>
                <a:ext uri="{FF2B5EF4-FFF2-40B4-BE49-F238E27FC236}">
                  <a16:creationId xmlns:a16="http://schemas.microsoft.com/office/drawing/2014/main" id="{38C1824D-C517-42FA-B19D-80128D88D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B9E1FC1-C132-4C8E-DA70-CB73ED3EB5FE}"/>
              </a:ext>
            </a:extLst>
          </p:cNvPr>
          <p:cNvGrpSpPr/>
          <p:nvPr/>
        </p:nvGrpSpPr>
        <p:grpSpPr>
          <a:xfrm>
            <a:off x="1275456" y="2552700"/>
            <a:ext cx="15558064" cy="1295400"/>
            <a:chOff x="1600200" y="6057900"/>
            <a:chExt cx="15558064" cy="129540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5B0C4E-D984-9B55-EAB2-AA0C939D7E61}"/>
                </a:ext>
              </a:extLst>
            </p:cNvPr>
            <p:cNvGrpSpPr/>
            <p:nvPr/>
          </p:nvGrpSpPr>
          <p:grpSpPr>
            <a:xfrm>
              <a:off x="1600200" y="6057900"/>
              <a:ext cx="15558064" cy="580608"/>
              <a:chOff x="3118043" y="4172505"/>
              <a:chExt cx="15558064" cy="580608"/>
            </a:xfrm>
          </p:grpSpPr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C4038689-00B8-25B0-8403-7FAD5C4A0173}"/>
                  </a:ext>
                </a:extLst>
              </p:cNvPr>
              <p:cNvSpPr txBox="1"/>
              <p:nvPr/>
            </p:nvSpPr>
            <p:spPr>
              <a:xfrm>
                <a:off x="3521126" y="4172505"/>
                <a:ext cx="15154981" cy="58060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격실 정보가 담긴</a:t>
                </a:r>
                <a:r>
                  <a:rPr kumimoji="1" lang="en-US" altLang="ko-Kore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픽셀에 해당하는 영역을 제외한 나머지를 </a:t>
                </a:r>
                <a:r>
                  <a:rPr kumimoji="1" lang="en-US" altLang="ko-Kore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Masking </a:t>
                </a:r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처리 </a:t>
                </a:r>
                <a:endParaRPr kumimoji="1" lang="en-US" altLang="ko-Kore-KR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  <p:pic>
            <p:nvPicPr>
              <p:cNvPr id="38" name="Object 19">
                <a:extLst>
                  <a:ext uri="{FF2B5EF4-FFF2-40B4-BE49-F238E27FC236}">
                    <a16:creationId xmlns:a16="http://schemas.microsoft.com/office/drawing/2014/main" id="{C96EFEDD-0DEF-4046-A10F-863554C29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118043" y="4336085"/>
                <a:ext cx="286905" cy="286905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C089BBD-8B58-F073-3CA9-6874E720E4D1}"/>
                </a:ext>
              </a:extLst>
            </p:cNvPr>
            <p:cNvGrpSpPr/>
            <p:nvPr/>
          </p:nvGrpSpPr>
          <p:grpSpPr>
            <a:xfrm>
              <a:off x="2118577" y="6766023"/>
              <a:ext cx="14712780" cy="587277"/>
              <a:chOff x="1787610" y="4984117"/>
              <a:chExt cx="14712780" cy="587277"/>
            </a:xfrm>
          </p:grpSpPr>
          <p:pic>
            <p:nvPicPr>
              <p:cNvPr id="33" name="Object 48">
                <a:extLst>
                  <a:ext uri="{FF2B5EF4-FFF2-40B4-BE49-F238E27FC236}">
                    <a16:creationId xmlns:a16="http://schemas.microsoft.com/office/drawing/2014/main" id="{D6FBF507-3FDD-5A48-46EC-40874EF0A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87610" y="5173706"/>
                <a:ext cx="240174" cy="234887"/>
              </a:xfrm>
              <a:prstGeom prst="rect">
                <a:avLst/>
              </a:prstGeom>
            </p:spPr>
          </p:pic>
          <p:sp>
            <p:nvSpPr>
              <p:cNvPr id="35" name="Object 18">
                <a:extLst>
                  <a:ext uri="{FF2B5EF4-FFF2-40B4-BE49-F238E27FC236}">
                    <a16:creationId xmlns:a16="http://schemas.microsoft.com/office/drawing/2014/main" id="{08180DCB-1908-4D97-04D6-6E302C2FD057}"/>
                  </a:ext>
                </a:extLst>
              </p:cNvPr>
              <p:cNvSpPr txBox="1"/>
              <p:nvPr/>
            </p:nvSpPr>
            <p:spPr>
              <a:xfrm>
                <a:off x="2143963" y="4984117"/>
                <a:ext cx="14356427" cy="58727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전처리 이후의 사진은 </a:t>
                </a:r>
                <a:r>
                  <a:rPr kumimoji="1" lang="en-US" altLang="ko-Kore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Benchmark </a:t>
                </a:r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모델의 인풋</a:t>
                </a:r>
                <a:endParaRPr lang="en-US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7633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E9BBD-721C-2729-0812-C191DD714D0B}"/>
              </a:ext>
            </a:extLst>
          </p:cNvPr>
          <p:cNvSpPr/>
          <p:nvPr/>
        </p:nvSpPr>
        <p:spPr>
          <a:xfrm>
            <a:off x="3932929" y="5600700"/>
            <a:ext cx="10422142" cy="45505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C7F16D-C563-B1CC-E7B3-FDA82FB4AF30}"/>
              </a:ext>
            </a:extLst>
          </p:cNvPr>
          <p:cNvGrpSpPr/>
          <p:nvPr/>
        </p:nvGrpSpPr>
        <p:grpSpPr>
          <a:xfrm>
            <a:off x="952381" y="1914701"/>
            <a:ext cx="16389587" cy="3076399"/>
            <a:chOff x="-9292464" y="6231471"/>
            <a:chExt cx="16389587" cy="30763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F4E4E5-49A4-7C3E-5A69-0EE44DC844DF}"/>
                </a:ext>
              </a:extLst>
            </p:cNvPr>
            <p:cNvSpPr/>
            <p:nvPr/>
          </p:nvSpPr>
          <p:spPr>
            <a:xfrm>
              <a:off x="-9292464" y="6231471"/>
              <a:ext cx="13983597" cy="305057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3" cstate="print"/>
            <a:srcRect b="54469"/>
            <a:stretch/>
          </p:blipFill>
          <p:spPr>
            <a:xfrm rot="10800000">
              <a:off x="1186389" y="6231471"/>
              <a:ext cx="5910734" cy="30763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53571" y="930172"/>
            <a:ext cx="101785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ko-KR" sz="28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Coverbox</a:t>
            </a:r>
            <a:r>
              <a:rPr kumimoji="1" lang="en-US" altLang="ko-KR" sz="28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Extractor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" name="Object 9">
            <a:extLst>
              <a:ext uri="{FF2B5EF4-FFF2-40B4-BE49-F238E27FC236}">
                <a16:creationId xmlns:a16="http://schemas.microsoft.com/office/drawing/2014/main" id="{F1B40D2A-014B-72E3-B584-B132995BB1E2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C094A2C-7333-B4EB-FCBA-74ECBDDCCF55}"/>
              </a:ext>
            </a:extLst>
          </p:cNvPr>
          <p:cNvGrpSpPr/>
          <p:nvPr/>
        </p:nvGrpSpPr>
        <p:grpSpPr>
          <a:xfrm>
            <a:off x="1600200" y="2857500"/>
            <a:ext cx="15558064" cy="400110"/>
            <a:chOff x="3118043" y="4248705"/>
            <a:chExt cx="15558064" cy="400110"/>
          </a:xfrm>
        </p:grpSpPr>
        <p:sp>
          <p:nvSpPr>
            <p:cNvPr id="44" name="Object 18">
              <a:extLst>
                <a:ext uri="{FF2B5EF4-FFF2-40B4-BE49-F238E27FC236}">
                  <a16:creationId xmlns:a16="http://schemas.microsoft.com/office/drawing/2014/main" id="{539CD3DA-0D4F-0CD8-B809-63999780879A}"/>
                </a:ext>
              </a:extLst>
            </p:cNvPr>
            <p:cNvSpPr txBox="1"/>
            <p:nvPr/>
          </p:nvSpPr>
          <p:spPr>
            <a:xfrm>
              <a:off x="3521126" y="4248705"/>
              <a:ext cx="1515498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픽셀 단위로 진행하며 타겟 픽셀과 조우시 인접한 픽셀들을 스캔</a:t>
              </a:r>
              <a:endParaRPr lang="en-US" sz="2000" dirty="0"/>
            </a:p>
          </p:txBody>
        </p:sp>
        <p:pic>
          <p:nvPicPr>
            <p:cNvPr id="45" name="Object 19">
              <a:extLst>
                <a:ext uri="{FF2B5EF4-FFF2-40B4-BE49-F238E27FC236}">
                  <a16:creationId xmlns:a16="http://schemas.microsoft.com/office/drawing/2014/main" id="{BEFC2AC6-C874-FFF5-DD4B-58C35C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1ECDA19-E61D-A1B3-395E-0C8BA5C84C54}"/>
              </a:ext>
            </a:extLst>
          </p:cNvPr>
          <p:cNvGrpSpPr/>
          <p:nvPr/>
        </p:nvGrpSpPr>
        <p:grpSpPr>
          <a:xfrm>
            <a:off x="1600200" y="2095500"/>
            <a:ext cx="12960853" cy="400110"/>
            <a:chOff x="3118043" y="4248705"/>
            <a:chExt cx="12960853" cy="400110"/>
          </a:xfrm>
        </p:grpSpPr>
        <p:sp>
          <p:nvSpPr>
            <p:cNvPr id="35" name="Object 18">
              <a:extLst>
                <a:ext uri="{FF2B5EF4-FFF2-40B4-BE49-F238E27FC236}">
                  <a16:creationId xmlns:a16="http://schemas.microsoft.com/office/drawing/2014/main" id="{F60E0290-764C-CD46-6242-EE7223240F12}"/>
                </a:ext>
              </a:extLst>
            </p:cNvPr>
            <p:cNvSpPr txBox="1"/>
            <p:nvPr/>
          </p:nvSpPr>
          <p:spPr>
            <a:xfrm>
              <a:off x="3521127" y="4248705"/>
              <a:ext cx="1255776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kumimoji="1" lang="ko-KR" altLang="en-US" sz="2000" dirty="0" err="1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전처리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후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이미지에 본 연구가 제안하는 </a:t>
              </a:r>
              <a:r>
                <a:rPr kumimoji="1" lang="en-US" altLang="ko-Kore-KR" sz="2000" dirty="0" err="1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Coverbox</a:t>
              </a:r>
              <a:r>
                <a:rPr kumimoji="1" lang="en-US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Extractor </a:t>
              </a:r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알고리즘 적용</a:t>
              </a:r>
              <a:endParaRPr lang="en-US" sz="1600" dirty="0"/>
            </a:p>
          </p:txBody>
        </p:sp>
        <p:pic>
          <p:nvPicPr>
            <p:cNvPr id="39" name="Object 19">
              <a:extLst>
                <a:ext uri="{FF2B5EF4-FFF2-40B4-BE49-F238E27FC236}">
                  <a16:creationId xmlns:a16="http://schemas.microsoft.com/office/drawing/2014/main" id="{28EFC1F6-E3CB-B764-4DFB-00C3961D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5926C0C-191B-3D5F-1D27-A974A992B1CD}"/>
              </a:ext>
            </a:extLst>
          </p:cNvPr>
          <p:cNvGrpSpPr/>
          <p:nvPr/>
        </p:nvGrpSpPr>
        <p:grpSpPr>
          <a:xfrm>
            <a:off x="4993851" y="5219700"/>
            <a:ext cx="8300299" cy="685933"/>
            <a:chOff x="775131" y="2378486"/>
            <a:chExt cx="8300299" cy="685933"/>
          </a:xfrm>
        </p:grpSpPr>
        <p:grpSp>
          <p:nvGrpSpPr>
            <p:cNvPr id="30" name="그룹 1004">
              <a:extLst>
                <a:ext uri="{FF2B5EF4-FFF2-40B4-BE49-F238E27FC236}">
                  <a16:creationId xmlns:a16="http://schemas.microsoft.com/office/drawing/2014/main" id="{A7DB34ED-7F1B-4BD1-7E92-9C54B844B9E5}"/>
                </a:ext>
              </a:extLst>
            </p:cNvPr>
            <p:cNvGrpSpPr/>
            <p:nvPr/>
          </p:nvGrpSpPr>
          <p:grpSpPr>
            <a:xfrm>
              <a:off x="1816341" y="2378486"/>
              <a:ext cx="6217877" cy="685933"/>
              <a:chOff x="1816341" y="2378486"/>
              <a:chExt cx="6217877" cy="685933"/>
            </a:xfrm>
          </p:grpSpPr>
          <p:pic>
            <p:nvPicPr>
              <p:cNvPr id="31" name="Object 14">
                <a:extLst>
                  <a:ext uri="{FF2B5EF4-FFF2-40B4-BE49-F238E27FC236}">
                    <a16:creationId xmlns:a16="http://schemas.microsoft.com/office/drawing/2014/main" id="{B79C6889-178A-FC23-8E7B-FB496DAF5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16341" y="2378486"/>
                <a:ext cx="6217877" cy="685933"/>
              </a:xfrm>
              <a:prstGeom prst="rect">
                <a:avLst/>
              </a:prstGeom>
            </p:spPr>
          </p:pic>
        </p:grpSp>
        <p:sp>
          <p:nvSpPr>
            <p:cNvPr id="32" name="Object 17">
              <a:extLst>
                <a:ext uri="{FF2B5EF4-FFF2-40B4-BE49-F238E27FC236}">
                  <a16:creationId xmlns:a16="http://schemas.microsoft.com/office/drawing/2014/main" id="{2B737B4B-9292-3A00-C09F-B40125AB06FD}"/>
                </a:ext>
              </a:extLst>
            </p:cNvPr>
            <p:cNvSpPr txBox="1"/>
            <p:nvPr/>
          </p:nvSpPr>
          <p:spPr>
            <a:xfrm>
              <a:off x="775131" y="2525895"/>
              <a:ext cx="8300299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ko-KR" dirty="0" err="1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Coverbox</a:t>
              </a:r>
              <a:r>
                <a:rPr kumimoji="1" lang="en-US" altLang="ko-KR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Extractor</a:t>
              </a:r>
              <a:r>
                <a:rPr kumimoji="1" lang="ko-KR" altLang="en-US" sz="18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의 구조</a:t>
              </a:r>
              <a:endParaRPr kumimoji="1" lang="ko-Kore-KR" altLang="en-US" sz="18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</p:grpSp>
      <p:sp>
        <p:nvSpPr>
          <p:cNvPr id="16" name="Object 12">
            <a:extLst>
              <a:ext uri="{FF2B5EF4-FFF2-40B4-BE49-F238E27FC236}">
                <a16:creationId xmlns:a16="http://schemas.microsoft.com/office/drawing/2014/main" id="{F79AB610-5668-27F4-3BC7-B455D7A7F963}"/>
              </a:ext>
            </a:extLst>
          </p:cNvPr>
          <p:cNvSpPr txBox="1"/>
          <p:nvPr/>
        </p:nvSpPr>
        <p:spPr>
          <a:xfrm>
            <a:off x="952381" y="1074000"/>
            <a:ext cx="50023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ko-KR" sz="14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Model Framework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3222B2-1F92-5D7F-F244-F99EA4F27B37}"/>
              </a:ext>
            </a:extLst>
          </p:cNvPr>
          <p:cNvGrpSpPr/>
          <p:nvPr/>
        </p:nvGrpSpPr>
        <p:grpSpPr>
          <a:xfrm>
            <a:off x="1600200" y="4381500"/>
            <a:ext cx="15558064" cy="400110"/>
            <a:chOff x="3118043" y="4248705"/>
            <a:chExt cx="15558064" cy="400110"/>
          </a:xfrm>
        </p:grpSpPr>
        <p:sp>
          <p:nvSpPr>
            <p:cNvPr id="8" name="Object 18">
              <a:extLst>
                <a:ext uri="{FF2B5EF4-FFF2-40B4-BE49-F238E27FC236}">
                  <a16:creationId xmlns:a16="http://schemas.microsoft.com/office/drawing/2014/main" id="{C4A7EFFD-A6D4-4479-DF49-AE0F81D22314}"/>
                </a:ext>
              </a:extLst>
            </p:cNvPr>
            <p:cNvSpPr txBox="1"/>
            <p:nvPr/>
          </p:nvSpPr>
          <p:spPr>
            <a:xfrm>
              <a:off x="3521126" y="4248705"/>
              <a:ext cx="1515498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도면에 모든 격실을 탐지할 때 까지 진행</a:t>
              </a:r>
              <a:endParaRPr lang="en-US" sz="2000" dirty="0"/>
            </a:p>
          </p:txBody>
        </p:sp>
        <p:pic>
          <p:nvPicPr>
            <p:cNvPr id="9" name="Object 19">
              <a:extLst>
                <a:ext uri="{FF2B5EF4-FFF2-40B4-BE49-F238E27FC236}">
                  <a16:creationId xmlns:a16="http://schemas.microsoft.com/office/drawing/2014/main" id="{2E098C42-57F9-7532-412B-7CF2D1FC3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7E46D91-A13B-B8D3-4C38-BE006375F001}"/>
              </a:ext>
            </a:extLst>
          </p:cNvPr>
          <p:cNvGrpSpPr/>
          <p:nvPr/>
        </p:nvGrpSpPr>
        <p:grpSpPr>
          <a:xfrm>
            <a:off x="1600200" y="3619500"/>
            <a:ext cx="15558064" cy="400110"/>
            <a:chOff x="3118043" y="4248705"/>
            <a:chExt cx="15558064" cy="400110"/>
          </a:xfrm>
        </p:grpSpPr>
        <p:sp>
          <p:nvSpPr>
            <p:cNvPr id="12" name="Object 18">
              <a:extLst>
                <a:ext uri="{FF2B5EF4-FFF2-40B4-BE49-F238E27FC236}">
                  <a16:creationId xmlns:a16="http://schemas.microsoft.com/office/drawing/2014/main" id="{807DA140-2873-881A-CE69-29DE3BC0AD97}"/>
                </a:ext>
              </a:extLst>
            </p:cNvPr>
            <p:cNvSpPr txBox="1"/>
            <p:nvPr/>
          </p:nvSpPr>
          <p:spPr>
            <a:xfrm>
              <a:off x="3521126" y="4248705"/>
              <a:ext cx="1515498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하나의 격실 스캔이 끝나면 알고리즘이 종료되고 다시 시작</a:t>
              </a:r>
              <a:endParaRPr lang="en-US" sz="2000" dirty="0"/>
            </a:p>
          </p:txBody>
        </p:sp>
        <p:pic>
          <p:nvPicPr>
            <p:cNvPr id="13" name="Object 19">
              <a:extLst>
                <a:ext uri="{FF2B5EF4-FFF2-40B4-BE49-F238E27FC236}">
                  <a16:creationId xmlns:a16="http://schemas.microsoft.com/office/drawing/2014/main" id="{F62ED7FB-9384-79D0-D4F5-E2D94F549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6BEE045-0A42-1D3A-83BA-AFAD86512D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042"/>
          <a:stretch/>
        </p:blipFill>
        <p:spPr>
          <a:xfrm>
            <a:off x="4656644" y="6348459"/>
            <a:ext cx="8974712" cy="38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22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EC7F16D-C563-B1CC-E7B3-FDA82FB4AF30}"/>
              </a:ext>
            </a:extLst>
          </p:cNvPr>
          <p:cNvGrpSpPr/>
          <p:nvPr/>
        </p:nvGrpSpPr>
        <p:grpSpPr>
          <a:xfrm>
            <a:off x="952381" y="1914701"/>
            <a:ext cx="16389587" cy="3076399"/>
            <a:chOff x="-9292464" y="6231471"/>
            <a:chExt cx="16389587" cy="30763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F4E4E5-49A4-7C3E-5A69-0EE44DC844DF}"/>
                </a:ext>
              </a:extLst>
            </p:cNvPr>
            <p:cNvSpPr/>
            <p:nvPr/>
          </p:nvSpPr>
          <p:spPr>
            <a:xfrm>
              <a:off x="-9292464" y="6231471"/>
              <a:ext cx="13983597" cy="305057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3" cstate="print"/>
            <a:srcRect b="54469"/>
            <a:stretch/>
          </p:blipFill>
          <p:spPr>
            <a:xfrm rot="10800000">
              <a:off x="1186389" y="6231471"/>
              <a:ext cx="5910734" cy="30763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53571" y="930172"/>
            <a:ext cx="101785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ko-KR" sz="28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Dotbox</a:t>
            </a:r>
            <a:r>
              <a:rPr kumimoji="1" lang="en-US" altLang="ko-KR" sz="28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Detector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" name="Object 9">
            <a:extLst>
              <a:ext uri="{FF2B5EF4-FFF2-40B4-BE49-F238E27FC236}">
                <a16:creationId xmlns:a16="http://schemas.microsoft.com/office/drawing/2014/main" id="{F1B40D2A-014B-72E3-B584-B132995BB1E2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C094A2C-7333-B4EB-FCBA-74ECBDDCCF55}"/>
              </a:ext>
            </a:extLst>
          </p:cNvPr>
          <p:cNvGrpSpPr/>
          <p:nvPr/>
        </p:nvGrpSpPr>
        <p:grpSpPr>
          <a:xfrm>
            <a:off x="1600200" y="3752790"/>
            <a:ext cx="15558064" cy="400110"/>
            <a:chOff x="3118043" y="4248705"/>
            <a:chExt cx="15558064" cy="400110"/>
          </a:xfrm>
        </p:grpSpPr>
        <p:sp>
          <p:nvSpPr>
            <p:cNvPr id="44" name="Object 18">
              <a:extLst>
                <a:ext uri="{FF2B5EF4-FFF2-40B4-BE49-F238E27FC236}">
                  <a16:creationId xmlns:a16="http://schemas.microsoft.com/office/drawing/2014/main" id="{539CD3DA-0D4F-0CD8-B809-63999780879A}"/>
                </a:ext>
              </a:extLst>
            </p:cNvPr>
            <p:cNvSpPr txBox="1"/>
            <p:nvPr/>
          </p:nvSpPr>
          <p:spPr>
            <a:xfrm>
              <a:off x="3521126" y="4248705"/>
              <a:ext cx="1515498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kumimoji="1" lang="en-US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Skipping Connection</a:t>
              </a:r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을 적용하여 </a:t>
              </a:r>
              <a:r>
                <a:rPr kumimoji="1" lang="en-US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Benchmark </a:t>
              </a:r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모델들 보다 경량화된 모델 설계</a:t>
              </a:r>
              <a:endParaRPr lang="en-US" sz="2000" dirty="0"/>
            </a:p>
          </p:txBody>
        </p:sp>
        <p:pic>
          <p:nvPicPr>
            <p:cNvPr id="45" name="Object 19">
              <a:extLst>
                <a:ext uri="{FF2B5EF4-FFF2-40B4-BE49-F238E27FC236}">
                  <a16:creationId xmlns:a16="http://schemas.microsoft.com/office/drawing/2014/main" id="{BEFC2AC6-C874-FFF5-DD4B-58C35C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1ECDA19-E61D-A1B3-395E-0C8BA5C84C54}"/>
              </a:ext>
            </a:extLst>
          </p:cNvPr>
          <p:cNvGrpSpPr/>
          <p:nvPr/>
        </p:nvGrpSpPr>
        <p:grpSpPr>
          <a:xfrm>
            <a:off x="1600200" y="2695391"/>
            <a:ext cx="12960853" cy="400110"/>
            <a:chOff x="3118043" y="4248705"/>
            <a:chExt cx="12960853" cy="400110"/>
          </a:xfrm>
        </p:grpSpPr>
        <p:sp>
          <p:nvSpPr>
            <p:cNvPr id="35" name="Object 18">
              <a:extLst>
                <a:ext uri="{FF2B5EF4-FFF2-40B4-BE49-F238E27FC236}">
                  <a16:creationId xmlns:a16="http://schemas.microsoft.com/office/drawing/2014/main" id="{F60E0290-764C-CD46-6242-EE7223240F12}"/>
                </a:ext>
              </a:extLst>
            </p:cNvPr>
            <p:cNvSpPr txBox="1"/>
            <p:nvPr/>
          </p:nvSpPr>
          <p:spPr>
            <a:xfrm>
              <a:off x="3521127" y="4248705"/>
              <a:ext cx="1255776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kumimoji="1" lang="en-US" altLang="ko-Kore-KR" sz="2000" dirty="0" err="1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Coverbox</a:t>
              </a:r>
              <a:r>
                <a:rPr kumimoji="1" lang="en-US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Extractor</a:t>
              </a:r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로 추출된 개별 </a:t>
              </a:r>
              <a:r>
                <a:rPr kumimoji="1" lang="en-US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Image Patch</a:t>
              </a:r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에 </a:t>
              </a:r>
              <a:r>
                <a:rPr kumimoji="1" lang="en-US" altLang="ko-Kore-KR" sz="2000" dirty="0" err="1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Dotbox</a:t>
              </a:r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의 중심 좌표를 추출</a:t>
              </a:r>
              <a:endParaRPr lang="en-US" sz="1600" dirty="0"/>
            </a:p>
          </p:txBody>
        </p:sp>
        <p:pic>
          <p:nvPicPr>
            <p:cNvPr id="39" name="Object 19">
              <a:extLst>
                <a:ext uri="{FF2B5EF4-FFF2-40B4-BE49-F238E27FC236}">
                  <a16:creationId xmlns:a16="http://schemas.microsoft.com/office/drawing/2014/main" id="{28EFC1F6-E3CB-B764-4DFB-00C3961D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5926C0C-191B-3D5F-1D27-A974A992B1CD}"/>
              </a:ext>
            </a:extLst>
          </p:cNvPr>
          <p:cNvGrpSpPr/>
          <p:nvPr/>
        </p:nvGrpSpPr>
        <p:grpSpPr>
          <a:xfrm>
            <a:off x="4993851" y="5219700"/>
            <a:ext cx="8300299" cy="685933"/>
            <a:chOff x="775131" y="2378486"/>
            <a:chExt cx="8300299" cy="685933"/>
          </a:xfrm>
        </p:grpSpPr>
        <p:grpSp>
          <p:nvGrpSpPr>
            <p:cNvPr id="30" name="그룹 1004">
              <a:extLst>
                <a:ext uri="{FF2B5EF4-FFF2-40B4-BE49-F238E27FC236}">
                  <a16:creationId xmlns:a16="http://schemas.microsoft.com/office/drawing/2014/main" id="{A7DB34ED-7F1B-4BD1-7E92-9C54B844B9E5}"/>
                </a:ext>
              </a:extLst>
            </p:cNvPr>
            <p:cNvGrpSpPr/>
            <p:nvPr/>
          </p:nvGrpSpPr>
          <p:grpSpPr>
            <a:xfrm>
              <a:off x="1816341" y="2378486"/>
              <a:ext cx="6217877" cy="685933"/>
              <a:chOff x="1816341" y="2378486"/>
              <a:chExt cx="6217877" cy="685933"/>
            </a:xfrm>
          </p:grpSpPr>
          <p:pic>
            <p:nvPicPr>
              <p:cNvPr id="31" name="Object 14">
                <a:extLst>
                  <a:ext uri="{FF2B5EF4-FFF2-40B4-BE49-F238E27FC236}">
                    <a16:creationId xmlns:a16="http://schemas.microsoft.com/office/drawing/2014/main" id="{B79C6889-178A-FC23-8E7B-FB496DAF5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16341" y="2378486"/>
                <a:ext cx="6217877" cy="685933"/>
              </a:xfrm>
              <a:prstGeom prst="rect">
                <a:avLst/>
              </a:prstGeom>
            </p:spPr>
          </p:pic>
        </p:grpSp>
        <p:sp>
          <p:nvSpPr>
            <p:cNvPr id="32" name="Object 17">
              <a:extLst>
                <a:ext uri="{FF2B5EF4-FFF2-40B4-BE49-F238E27FC236}">
                  <a16:creationId xmlns:a16="http://schemas.microsoft.com/office/drawing/2014/main" id="{2B737B4B-9292-3A00-C09F-B40125AB06FD}"/>
                </a:ext>
              </a:extLst>
            </p:cNvPr>
            <p:cNvSpPr txBox="1"/>
            <p:nvPr/>
          </p:nvSpPr>
          <p:spPr>
            <a:xfrm>
              <a:off x="775131" y="2525895"/>
              <a:ext cx="8300299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ko-KR" sz="1800" dirty="0" err="1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Dotbox</a:t>
              </a:r>
              <a:r>
                <a:rPr kumimoji="1" lang="en-US" altLang="ko-KR" sz="18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Detector</a:t>
              </a:r>
              <a:r>
                <a:rPr kumimoji="1" lang="ko-KR" altLang="en-US" sz="18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의 구조</a:t>
              </a:r>
              <a:endParaRPr kumimoji="1" lang="ko-Kore-KR" altLang="en-US" sz="18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</p:grpSp>
      <p:sp>
        <p:nvSpPr>
          <p:cNvPr id="16" name="Object 12">
            <a:extLst>
              <a:ext uri="{FF2B5EF4-FFF2-40B4-BE49-F238E27FC236}">
                <a16:creationId xmlns:a16="http://schemas.microsoft.com/office/drawing/2014/main" id="{F79AB610-5668-27F4-3BC7-B455D7A7F963}"/>
              </a:ext>
            </a:extLst>
          </p:cNvPr>
          <p:cNvSpPr txBox="1"/>
          <p:nvPr/>
        </p:nvSpPr>
        <p:spPr>
          <a:xfrm>
            <a:off x="952381" y="1074000"/>
            <a:ext cx="50023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ko-KR" sz="14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Model Framework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D873156-63BD-CF56-2F62-5576CF7335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2820" y="6134100"/>
            <a:ext cx="15682360" cy="39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75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" name="Object 9">
            <a:extLst>
              <a:ext uri="{FF2B5EF4-FFF2-40B4-BE49-F238E27FC236}">
                <a16:creationId xmlns:a16="http://schemas.microsoft.com/office/drawing/2014/main" id="{8DE8AB79-4CFD-A7EB-8E9C-CC22DE34A899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C173DB82-EACF-535E-BFC3-9A37183C7F7A}"/>
              </a:ext>
            </a:extLst>
          </p:cNvPr>
          <p:cNvSpPr txBox="1"/>
          <p:nvPr/>
        </p:nvSpPr>
        <p:spPr>
          <a:xfrm>
            <a:off x="952381" y="1074000"/>
            <a:ext cx="50023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ko-KR" sz="14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Results &amp; Discussion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950220D-6369-5EB4-6463-EE601A6B2AD0}"/>
              </a:ext>
            </a:extLst>
          </p:cNvPr>
          <p:cNvSpPr txBox="1"/>
          <p:nvPr/>
        </p:nvSpPr>
        <p:spPr>
          <a:xfrm>
            <a:off x="4053571" y="930172"/>
            <a:ext cx="101785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ko-KR" sz="28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ViT</a:t>
            </a:r>
            <a:r>
              <a:rPr kumimoji="1" lang="en-US" altLang="ko-KR" sz="28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&amp; </a:t>
            </a:r>
            <a:r>
              <a:rPr kumimoji="1" lang="en-US" altLang="ko-KR" sz="28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ResNet</a:t>
            </a:r>
            <a:r>
              <a:rPr kumimoji="1" lang="en-US" altLang="ko-KR" sz="28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Approach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52381" y="4576509"/>
            <a:ext cx="7945796" cy="5035210"/>
            <a:chOff x="952381" y="2725895"/>
            <a:chExt cx="7945796" cy="5035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2725895"/>
              <a:ext cx="7945796" cy="50352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16341" y="3973738"/>
            <a:ext cx="6217877" cy="1087532"/>
            <a:chOff x="1816341" y="2123124"/>
            <a:chExt cx="6217877" cy="10875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6341" y="2123124"/>
              <a:ext cx="6217877" cy="108753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75131" y="4102006"/>
            <a:ext cx="830029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Image resolution: 224</a:t>
            </a:r>
          </a:p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# of Grids: 7 x 7</a:t>
            </a:r>
          </a:p>
        </p:txBody>
      </p:sp>
      <p:grpSp>
        <p:nvGrpSpPr>
          <p:cNvPr id="1014" name="그룹 1014"/>
          <p:cNvGrpSpPr/>
          <p:nvPr/>
        </p:nvGrpSpPr>
        <p:grpSpPr>
          <a:xfrm>
            <a:off x="9387537" y="4576468"/>
            <a:ext cx="7945796" cy="5034871"/>
            <a:chOff x="9387537" y="2725895"/>
            <a:chExt cx="7945796" cy="503521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7537" y="2725895"/>
              <a:ext cx="7945796" cy="50352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251497" y="3973739"/>
            <a:ext cx="6217877" cy="1087458"/>
            <a:chOff x="10251497" y="2123125"/>
            <a:chExt cx="6217877" cy="108753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51497" y="2123125"/>
              <a:ext cx="6217877" cy="1087531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9210331" y="4101997"/>
            <a:ext cx="8300299" cy="830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Image resolution: 448</a:t>
            </a:r>
          </a:p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# of Grids: 28 x 28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891DE28-2EB5-CDBA-7FCB-219BF18AB368}"/>
              </a:ext>
            </a:extLst>
          </p:cNvPr>
          <p:cNvGrpSpPr/>
          <p:nvPr/>
        </p:nvGrpSpPr>
        <p:grpSpPr>
          <a:xfrm>
            <a:off x="1275456" y="1866900"/>
            <a:ext cx="16057877" cy="587277"/>
            <a:chOff x="3118043" y="4101798"/>
            <a:chExt cx="16057877" cy="587277"/>
          </a:xfrm>
        </p:grpSpPr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F3182904-6562-3A87-35E6-1FCDCD2928B6}"/>
                </a:ext>
              </a:extLst>
            </p:cNvPr>
            <p:cNvSpPr txBox="1"/>
            <p:nvPr/>
          </p:nvSpPr>
          <p:spPr>
            <a:xfrm>
              <a:off x="3521127" y="4101798"/>
              <a:ext cx="15654793" cy="5872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dirty="0" err="1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ViT</a:t>
              </a:r>
              <a:r>
                <a:rPr kumimoji="1" lang="ko-KR" altLang="en-US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계열과 </a:t>
              </a:r>
              <a:r>
                <a:rPr kumimoji="1" lang="en-US" altLang="ko-KR" sz="2400" dirty="0" err="1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ResNet</a:t>
              </a:r>
              <a:r>
                <a:rPr kumimoji="1" lang="ko-KR" altLang="en-US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계열 모델을 비교했을 때 </a:t>
              </a:r>
              <a:r>
                <a:rPr kumimoji="1" lang="en-US" altLang="ko-KR" sz="2400" dirty="0" err="1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ResNet</a:t>
              </a:r>
              <a:r>
                <a:rPr kumimoji="1" lang="en-US" altLang="ko-KR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kumimoji="1" lang="ko-KR" altLang="en-US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계열 모델의 학습이 더 좋음</a:t>
              </a:r>
              <a:endParaRPr lang="en-US" sz="2400" dirty="0"/>
            </a:p>
          </p:txBody>
        </p:sp>
        <p:pic>
          <p:nvPicPr>
            <p:cNvPr id="23" name="Object 19">
              <a:extLst>
                <a:ext uri="{FF2B5EF4-FFF2-40B4-BE49-F238E27FC236}">
                  <a16:creationId xmlns:a16="http://schemas.microsoft.com/office/drawing/2014/main" id="{38C1824D-C517-42FA-B19D-80128D88D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85B0C4E-D984-9B55-EAB2-AA0C939D7E61}"/>
              </a:ext>
            </a:extLst>
          </p:cNvPr>
          <p:cNvGrpSpPr/>
          <p:nvPr/>
        </p:nvGrpSpPr>
        <p:grpSpPr>
          <a:xfrm>
            <a:off x="1275456" y="2552700"/>
            <a:ext cx="15558064" cy="580608"/>
            <a:chOff x="3118043" y="4172505"/>
            <a:chExt cx="15558064" cy="5806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bject 18">
                  <a:extLst>
                    <a:ext uri="{FF2B5EF4-FFF2-40B4-BE49-F238E27FC236}">
                      <a16:creationId xmlns:a16="http://schemas.microsoft.com/office/drawing/2014/main" id="{C4038689-00B8-25B0-8403-7FAD5C4A0173}"/>
                    </a:ext>
                  </a:extLst>
                </p:cNvPr>
                <p:cNvSpPr txBox="1"/>
                <p:nvPr/>
              </p:nvSpPr>
              <p:spPr>
                <a:xfrm>
                  <a:off x="3521126" y="4172505"/>
                  <a:ext cx="15154981" cy="58060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en-US" altLang="ko-KR" sz="2400" dirty="0"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ResNet50</a:t>
                  </a:r>
                  <a:r>
                    <a:rPr kumimoji="1" lang="ko-KR" altLang="en-US" sz="2400" dirty="0"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 모델의 결과</a:t>
                  </a:r>
                  <a:r>
                    <a:rPr kumimoji="1" lang="en-US" altLang="ko-KR" sz="2400" dirty="0"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: </a:t>
                  </a:r>
                  <a:r>
                    <a:rPr kumimoji="1" lang="ko-KR" altLang="en-US" sz="2400" dirty="0"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더 많은 </a:t>
                  </a:r>
                  <a:r>
                    <a:rPr kumimoji="1" lang="en-US" altLang="ko-KR" sz="2400" dirty="0"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Grid </a:t>
                  </a:r>
                  <a:r>
                    <a:rPr kumimoji="1" lang="ko-KR" altLang="en-US" sz="2400" dirty="0"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설계 </a:t>
                  </a:r>
                  <a14:m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m:t>→</m:t>
                      </m:r>
                    </m:oMath>
                  </a14:m>
                  <a:r>
                    <a:rPr kumimoji="1" lang="en-US" altLang="ko-KR" sz="2400" dirty="0"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 </a:t>
                  </a:r>
                  <a:r>
                    <a:rPr kumimoji="1" lang="ko-KR" altLang="en-US" sz="2400" dirty="0">
                      <a:latin typeface="Microsoft GothicNeo" panose="020B0500000101010101" pitchFamily="34" charset="-127"/>
                      <a:ea typeface="Microsoft GothicNeo" panose="020B0500000101010101" pitchFamily="34" charset="-127"/>
                      <a:cs typeface="Microsoft GothicNeo" panose="020B0500000101010101" pitchFamily="34" charset="-127"/>
                    </a:rPr>
                    <a:t>더 많은 격실을 탐지 가능</a:t>
                  </a:r>
                  <a:endParaRPr kumimoji="1" lang="en-US" altLang="ko-Kore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endParaRPr>
                </a:p>
              </p:txBody>
            </p:sp>
          </mc:Choice>
          <mc:Fallback xmlns="">
            <p:sp>
              <p:nvSpPr>
                <p:cNvPr id="36" name="Object 18">
                  <a:extLst>
                    <a:ext uri="{FF2B5EF4-FFF2-40B4-BE49-F238E27FC236}">
                      <a16:creationId xmlns:a16="http://schemas.microsoft.com/office/drawing/2014/main" id="{C4038689-00B8-25B0-8403-7FAD5C4A01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1126" y="4172505"/>
                  <a:ext cx="15154981" cy="580608"/>
                </a:xfrm>
                <a:prstGeom prst="rect">
                  <a:avLst/>
                </a:prstGeom>
                <a:blipFill>
                  <a:blip r:embed="rId9"/>
                  <a:stretch>
                    <a:fillRect l="-670" b="-2391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Object 19">
              <a:extLst>
                <a:ext uri="{FF2B5EF4-FFF2-40B4-BE49-F238E27FC236}">
                  <a16:creationId xmlns:a16="http://schemas.microsoft.com/office/drawing/2014/main" id="{C96EFEDD-0DEF-4046-A10F-863554C2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75AFD7D-1ED1-3583-693C-E20F31C6415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5166083"/>
            <a:ext cx="7290000" cy="406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C05F15-26C4-E539-9729-B8D28442AE9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715435" y="5165233"/>
            <a:ext cx="7290000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8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" name="Object 9">
            <a:extLst>
              <a:ext uri="{FF2B5EF4-FFF2-40B4-BE49-F238E27FC236}">
                <a16:creationId xmlns:a16="http://schemas.microsoft.com/office/drawing/2014/main" id="{8DE8AB79-4CFD-A7EB-8E9C-CC22DE34A899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C173DB82-EACF-535E-BFC3-9A37183C7F7A}"/>
              </a:ext>
            </a:extLst>
          </p:cNvPr>
          <p:cNvSpPr txBox="1"/>
          <p:nvPr/>
        </p:nvSpPr>
        <p:spPr>
          <a:xfrm>
            <a:off x="952381" y="1074000"/>
            <a:ext cx="50023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ko-KR" sz="14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Results &amp; Discussion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950220D-6369-5EB4-6463-EE601A6B2AD0}"/>
              </a:ext>
            </a:extLst>
          </p:cNvPr>
          <p:cNvSpPr txBox="1"/>
          <p:nvPr/>
        </p:nvSpPr>
        <p:spPr>
          <a:xfrm>
            <a:off x="4053571" y="930172"/>
            <a:ext cx="101785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ko-KR" sz="28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ViT</a:t>
            </a:r>
            <a:r>
              <a:rPr kumimoji="1" lang="en-US" altLang="ko-KR" sz="28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&amp; </a:t>
            </a:r>
            <a:r>
              <a:rPr kumimoji="1" lang="en-US" altLang="ko-KR" sz="28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ResNet</a:t>
            </a:r>
            <a:r>
              <a:rPr kumimoji="1" lang="en-US" altLang="ko-KR" sz="28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Approach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CB5503F-132A-DFB6-685C-70A4E95D243C}"/>
              </a:ext>
            </a:extLst>
          </p:cNvPr>
          <p:cNvGrpSpPr/>
          <p:nvPr/>
        </p:nvGrpSpPr>
        <p:grpSpPr>
          <a:xfrm>
            <a:off x="1275456" y="1866900"/>
            <a:ext cx="15558064" cy="1295400"/>
            <a:chOff x="1600200" y="6057900"/>
            <a:chExt cx="15558064" cy="129540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B62E89D-E088-EABB-885C-AA5C4B3D41BC}"/>
                </a:ext>
              </a:extLst>
            </p:cNvPr>
            <p:cNvGrpSpPr/>
            <p:nvPr/>
          </p:nvGrpSpPr>
          <p:grpSpPr>
            <a:xfrm>
              <a:off x="1600200" y="6057900"/>
              <a:ext cx="15558064" cy="580608"/>
              <a:chOff x="3118043" y="4172505"/>
              <a:chExt cx="15558064" cy="580608"/>
            </a:xfrm>
          </p:grpSpPr>
          <p:sp>
            <p:nvSpPr>
              <p:cNvPr id="28" name="Object 18">
                <a:extLst>
                  <a:ext uri="{FF2B5EF4-FFF2-40B4-BE49-F238E27FC236}">
                    <a16:creationId xmlns:a16="http://schemas.microsoft.com/office/drawing/2014/main" id="{446E2E95-96FE-9C71-4BC2-46C3822813EB}"/>
                  </a:ext>
                </a:extLst>
              </p:cNvPr>
              <p:cNvSpPr txBox="1"/>
              <p:nvPr/>
            </p:nvSpPr>
            <p:spPr>
              <a:xfrm>
                <a:off x="3521126" y="4172505"/>
                <a:ext cx="15154981" cy="58060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ore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Train dataset: Image resolution 448 x 448 + Grid 56 x 56</a:t>
                </a:r>
              </a:p>
            </p:txBody>
          </p:sp>
          <p:pic>
            <p:nvPicPr>
              <p:cNvPr id="29" name="Object 19">
                <a:extLst>
                  <a:ext uri="{FF2B5EF4-FFF2-40B4-BE49-F238E27FC236}">
                    <a16:creationId xmlns:a16="http://schemas.microsoft.com/office/drawing/2014/main" id="{E79A0451-3110-6FCF-743C-4B97A2D72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3118043" y="4336085"/>
                <a:ext cx="286905" cy="286905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7CEC55D-5A00-453E-CDB8-BFC23EA677E9}"/>
                </a:ext>
              </a:extLst>
            </p:cNvPr>
            <p:cNvGrpSpPr/>
            <p:nvPr/>
          </p:nvGrpSpPr>
          <p:grpSpPr>
            <a:xfrm>
              <a:off x="2118577" y="6766023"/>
              <a:ext cx="14712780" cy="587277"/>
              <a:chOff x="1787610" y="4984117"/>
              <a:chExt cx="14712780" cy="587277"/>
            </a:xfrm>
          </p:grpSpPr>
          <p:pic>
            <p:nvPicPr>
              <p:cNvPr id="25" name="Object 48">
                <a:extLst>
                  <a:ext uri="{FF2B5EF4-FFF2-40B4-BE49-F238E27FC236}">
                    <a16:creationId xmlns:a16="http://schemas.microsoft.com/office/drawing/2014/main" id="{33463ED3-F0F0-FD8C-ED37-F7EF1993B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87610" y="5173706"/>
                <a:ext cx="240174" cy="234887"/>
              </a:xfrm>
              <a:prstGeom prst="rect">
                <a:avLst/>
              </a:prstGeom>
            </p:spPr>
          </p:pic>
          <p:sp>
            <p:nvSpPr>
              <p:cNvPr id="26" name="Object 18">
                <a:extLst>
                  <a:ext uri="{FF2B5EF4-FFF2-40B4-BE49-F238E27FC236}">
                    <a16:creationId xmlns:a16="http://schemas.microsoft.com/office/drawing/2014/main" id="{C597B140-434A-E2F9-7325-A099EC83039A}"/>
                  </a:ext>
                </a:extLst>
              </p:cNvPr>
              <p:cNvSpPr txBox="1"/>
              <p:nvPr/>
            </p:nvSpPr>
            <p:spPr>
              <a:xfrm>
                <a:off x="2143963" y="4984117"/>
                <a:ext cx="14356427" cy="58727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해당 경우에는 학습이 거의 진행되지 못함</a:t>
                </a:r>
                <a:endParaRPr lang="en-US" sz="2400" dirty="0"/>
              </a:p>
            </p:txBody>
          </p:sp>
        </p:grpSp>
      </p:grpSp>
      <p:grpSp>
        <p:nvGrpSpPr>
          <p:cNvPr id="41" name="그룹 1001">
            <a:extLst>
              <a:ext uri="{FF2B5EF4-FFF2-40B4-BE49-F238E27FC236}">
                <a16:creationId xmlns:a16="http://schemas.microsoft.com/office/drawing/2014/main" id="{4CF0C050-57F2-3C14-1BCC-116F7202487D}"/>
              </a:ext>
            </a:extLst>
          </p:cNvPr>
          <p:cNvGrpSpPr/>
          <p:nvPr/>
        </p:nvGrpSpPr>
        <p:grpSpPr>
          <a:xfrm>
            <a:off x="952381" y="4576509"/>
            <a:ext cx="7945796" cy="5035210"/>
            <a:chOff x="952381" y="2725895"/>
            <a:chExt cx="7945796" cy="5035210"/>
          </a:xfrm>
        </p:grpSpPr>
        <p:pic>
          <p:nvPicPr>
            <p:cNvPr id="46" name="Object 2">
              <a:extLst>
                <a:ext uri="{FF2B5EF4-FFF2-40B4-BE49-F238E27FC236}">
                  <a16:creationId xmlns:a16="http://schemas.microsoft.com/office/drawing/2014/main" id="{F7B3F91A-4313-B06A-ABB9-0FEE23012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381" y="2725895"/>
              <a:ext cx="7945796" cy="5035210"/>
            </a:xfrm>
            <a:prstGeom prst="rect">
              <a:avLst/>
            </a:prstGeom>
          </p:spPr>
        </p:pic>
      </p:grpSp>
      <p:grpSp>
        <p:nvGrpSpPr>
          <p:cNvPr id="42" name="그룹 1004">
            <a:extLst>
              <a:ext uri="{FF2B5EF4-FFF2-40B4-BE49-F238E27FC236}">
                <a16:creationId xmlns:a16="http://schemas.microsoft.com/office/drawing/2014/main" id="{D901492F-5174-B58F-079E-7D655285CE73}"/>
              </a:ext>
            </a:extLst>
          </p:cNvPr>
          <p:cNvGrpSpPr/>
          <p:nvPr/>
        </p:nvGrpSpPr>
        <p:grpSpPr>
          <a:xfrm>
            <a:off x="1816341" y="4229100"/>
            <a:ext cx="6217877" cy="685933"/>
            <a:chOff x="1816341" y="2378486"/>
            <a:chExt cx="6217877" cy="685933"/>
          </a:xfrm>
        </p:grpSpPr>
        <p:pic>
          <p:nvPicPr>
            <p:cNvPr id="45" name="Object 14">
              <a:extLst>
                <a:ext uri="{FF2B5EF4-FFF2-40B4-BE49-F238E27FC236}">
                  <a16:creationId xmlns:a16="http://schemas.microsoft.com/office/drawing/2014/main" id="{32CDEF94-FE02-0DDE-BB4C-E3D4296A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6341" y="2378486"/>
              <a:ext cx="6217877" cy="685933"/>
            </a:xfrm>
            <a:prstGeom prst="rect">
              <a:avLst/>
            </a:prstGeom>
          </p:spPr>
        </p:pic>
      </p:grpSp>
      <p:sp>
        <p:nvSpPr>
          <p:cNvPr id="44" name="Object 17">
            <a:extLst>
              <a:ext uri="{FF2B5EF4-FFF2-40B4-BE49-F238E27FC236}">
                <a16:creationId xmlns:a16="http://schemas.microsoft.com/office/drawing/2014/main" id="{D9550ACC-E926-4636-D005-C2A7BF6BE157}"/>
              </a:ext>
            </a:extLst>
          </p:cNvPr>
          <p:cNvSpPr txBox="1"/>
          <p:nvPr/>
        </p:nvSpPr>
        <p:spPr>
          <a:xfrm>
            <a:off x="775131" y="4376509"/>
            <a:ext cx="8300299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 err="1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정확도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33" name="그룹 1014">
            <a:extLst>
              <a:ext uri="{FF2B5EF4-FFF2-40B4-BE49-F238E27FC236}">
                <a16:creationId xmlns:a16="http://schemas.microsoft.com/office/drawing/2014/main" id="{494C6B21-560B-A4B9-BEE7-55F46B1C2A22}"/>
              </a:ext>
            </a:extLst>
          </p:cNvPr>
          <p:cNvGrpSpPr/>
          <p:nvPr/>
        </p:nvGrpSpPr>
        <p:grpSpPr>
          <a:xfrm>
            <a:off x="9387537" y="4576509"/>
            <a:ext cx="7945796" cy="5035210"/>
            <a:chOff x="9387537" y="2725895"/>
            <a:chExt cx="7945796" cy="5035210"/>
          </a:xfrm>
        </p:grpSpPr>
        <p:pic>
          <p:nvPicPr>
            <p:cNvPr id="40" name="Object 52">
              <a:extLst>
                <a:ext uri="{FF2B5EF4-FFF2-40B4-BE49-F238E27FC236}">
                  <a16:creationId xmlns:a16="http://schemas.microsoft.com/office/drawing/2014/main" id="{D0CB626F-EEB0-0271-6FA5-A092086FB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7537" y="2725895"/>
              <a:ext cx="7945796" cy="5035210"/>
            </a:xfrm>
            <a:prstGeom prst="rect">
              <a:avLst/>
            </a:prstGeom>
          </p:spPr>
        </p:pic>
      </p:grpSp>
      <p:grpSp>
        <p:nvGrpSpPr>
          <p:cNvPr id="34" name="그룹 1015">
            <a:extLst>
              <a:ext uri="{FF2B5EF4-FFF2-40B4-BE49-F238E27FC236}">
                <a16:creationId xmlns:a16="http://schemas.microsoft.com/office/drawing/2014/main" id="{EA0375EF-1DE9-B091-D56A-51C3D028CC50}"/>
              </a:ext>
            </a:extLst>
          </p:cNvPr>
          <p:cNvGrpSpPr/>
          <p:nvPr/>
        </p:nvGrpSpPr>
        <p:grpSpPr>
          <a:xfrm>
            <a:off x="10251497" y="4229100"/>
            <a:ext cx="6217877" cy="685933"/>
            <a:chOff x="10251497" y="2378486"/>
            <a:chExt cx="6217877" cy="685933"/>
          </a:xfrm>
        </p:grpSpPr>
        <p:pic>
          <p:nvPicPr>
            <p:cNvPr id="39" name="Object 55">
              <a:extLst>
                <a:ext uri="{FF2B5EF4-FFF2-40B4-BE49-F238E27FC236}">
                  <a16:creationId xmlns:a16="http://schemas.microsoft.com/office/drawing/2014/main" id="{69628F9E-EA38-20BD-E532-19CAF9042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51497" y="2378486"/>
              <a:ext cx="6217877" cy="685933"/>
            </a:xfrm>
            <a:prstGeom prst="rect">
              <a:avLst/>
            </a:prstGeom>
          </p:spPr>
        </p:pic>
      </p:grpSp>
      <p:sp>
        <p:nvSpPr>
          <p:cNvPr id="35" name="Object 58">
            <a:extLst>
              <a:ext uri="{FF2B5EF4-FFF2-40B4-BE49-F238E27FC236}">
                <a16:creationId xmlns:a16="http://schemas.microsoft.com/office/drawing/2014/main" id="{3B655235-6EA2-0606-C920-6265A32AC50E}"/>
              </a:ext>
            </a:extLst>
          </p:cNvPr>
          <p:cNvSpPr txBox="1"/>
          <p:nvPr/>
        </p:nvSpPr>
        <p:spPr>
          <a:xfrm>
            <a:off x="9210331" y="4376509"/>
            <a:ext cx="8300299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 err="1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격실</a:t>
            </a:r>
            <a:r>
              <a:rPr lang="en-US" sz="2200" dirty="0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탐지</a:t>
            </a:r>
            <a:r>
              <a:rPr lang="en-US" sz="2200" dirty="0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이후의</a:t>
            </a:r>
            <a:r>
              <a:rPr lang="en-US" sz="2200" dirty="0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도면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6429C8B3-59EF-63ED-F3D2-A95AC377217F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715435" y="5165313"/>
            <a:ext cx="7290000" cy="4068000"/>
          </a:xfrm>
          <a:prstGeom prst="rect">
            <a:avLst/>
          </a:prstGeom>
        </p:spPr>
      </p:pic>
      <p:pic>
        <p:nvPicPr>
          <p:cNvPr id="50" name="그림 49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33EC1FAD-B728-9A83-17A1-594B06E103A9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400" y="5166083"/>
            <a:ext cx="7290000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52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1ECDA19-E61D-A1B3-395E-0C8BA5C84C54}"/>
              </a:ext>
            </a:extLst>
          </p:cNvPr>
          <p:cNvGrpSpPr/>
          <p:nvPr/>
        </p:nvGrpSpPr>
        <p:grpSpPr>
          <a:xfrm>
            <a:off x="1600200" y="2324100"/>
            <a:ext cx="12960853" cy="400110"/>
            <a:chOff x="3118043" y="4248705"/>
            <a:chExt cx="12960853" cy="400110"/>
          </a:xfrm>
        </p:grpSpPr>
        <p:sp>
          <p:nvSpPr>
            <p:cNvPr id="35" name="Object 18">
              <a:extLst>
                <a:ext uri="{FF2B5EF4-FFF2-40B4-BE49-F238E27FC236}">
                  <a16:creationId xmlns:a16="http://schemas.microsoft.com/office/drawing/2014/main" id="{F60E0290-764C-CD46-6242-EE7223240F12}"/>
                </a:ext>
              </a:extLst>
            </p:cNvPr>
            <p:cNvSpPr txBox="1"/>
            <p:nvPr/>
          </p:nvSpPr>
          <p:spPr>
            <a:xfrm>
              <a:off x="3521127" y="4248705"/>
              <a:ext cx="1255776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kumimoji="1" lang="en-US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Test dataset</a:t>
              </a:r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의 경우 </a:t>
              </a:r>
              <a:r>
                <a:rPr kumimoji="1" lang="en-US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ResNet50</a:t>
              </a:r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의 결과가 가장 준수하나</a:t>
              </a:r>
              <a:r>
                <a:rPr kumimoji="1" lang="en-US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, </a:t>
              </a:r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여전히 탐지 성능이 부족한 수준</a:t>
              </a:r>
              <a:endParaRPr lang="en-US" sz="1600" dirty="0"/>
            </a:p>
          </p:txBody>
        </p:sp>
        <p:pic>
          <p:nvPicPr>
            <p:cNvPr id="39" name="Object 19">
              <a:extLst>
                <a:ext uri="{FF2B5EF4-FFF2-40B4-BE49-F238E27FC236}">
                  <a16:creationId xmlns:a16="http://schemas.microsoft.com/office/drawing/2014/main" id="{28EFC1F6-E3CB-B764-4DFB-00C3961D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  <p:sp>
        <p:nvSpPr>
          <p:cNvPr id="3" name="Object 9">
            <a:extLst>
              <a:ext uri="{FF2B5EF4-FFF2-40B4-BE49-F238E27FC236}">
                <a16:creationId xmlns:a16="http://schemas.microsoft.com/office/drawing/2014/main" id="{9F4CE379-059B-14B4-C2D6-0D293B1055F6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42C2FFED-5F2D-9561-BD0D-FD75F7A8227D}"/>
              </a:ext>
            </a:extLst>
          </p:cNvPr>
          <p:cNvSpPr txBox="1"/>
          <p:nvPr/>
        </p:nvSpPr>
        <p:spPr>
          <a:xfrm>
            <a:off x="952381" y="1074000"/>
            <a:ext cx="50023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ko-KR" sz="14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Results &amp; Discussion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007D11F-B877-756E-8F39-B1633AAA249B}"/>
              </a:ext>
            </a:extLst>
          </p:cNvPr>
          <p:cNvSpPr txBox="1"/>
          <p:nvPr/>
        </p:nvSpPr>
        <p:spPr>
          <a:xfrm>
            <a:off x="4053571" y="930172"/>
            <a:ext cx="101785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ko-KR" sz="28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ViT</a:t>
            </a:r>
            <a:r>
              <a:rPr kumimoji="1" lang="en-US" altLang="ko-KR" sz="28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&amp; </a:t>
            </a:r>
            <a:r>
              <a:rPr kumimoji="1" lang="en-US" altLang="ko-KR" sz="28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ResNet</a:t>
            </a:r>
            <a:r>
              <a:rPr kumimoji="1" lang="en-US" altLang="ko-KR" sz="28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Approach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A659C6B-B077-E466-61FD-A856EE1E8A7B}"/>
              </a:ext>
            </a:extLst>
          </p:cNvPr>
          <p:cNvGrpSpPr/>
          <p:nvPr/>
        </p:nvGrpSpPr>
        <p:grpSpPr>
          <a:xfrm>
            <a:off x="4993851" y="2836768"/>
            <a:ext cx="8300299" cy="1087532"/>
            <a:chOff x="4993851" y="4155187"/>
            <a:chExt cx="8300299" cy="1087532"/>
          </a:xfrm>
        </p:grpSpPr>
        <p:grpSp>
          <p:nvGrpSpPr>
            <p:cNvPr id="11" name="그룹 1004">
              <a:extLst>
                <a:ext uri="{FF2B5EF4-FFF2-40B4-BE49-F238E27FC236}">
                  <a16:creationId xmlns:a16="http://schemas.microsoft.com/office/drawing/2014/main" id="{43FD2037-89F5-394B-6DBE-23FBAD9E5FBF}"/>
                </a:ext>
              </a:extLst>
            </p:cNvPr>
            <p:cNvGrpSpPr/>
            <p:nvPr/>
          </p:nvGrpSpPr>
          <p:grpSpPr>
            <a:xfrm>
              <a:off x="6035062" y="4155187"/>
              <a:ext cx="6217877" cy="1087532"/>
              <a:chOff x="1816341" y="2123124"/>
              <a:chExt cx="6217877" cy="1087532"/>
            </a:xfrm>
          </p:grpSpPr>
          <p:pic>
            <p:nvPicPr>
              <p:cNvPr id="12" name="Object 14">
                <a:extLst>
                  <a:ext uri="{FF2B5EF4-FFF2-40B4-BE49-F238E27FC236}">
                    <a16:creationId xmlns:a16="http://schemas.microsoft.com/office/drawing/2014/main" id="{286AA10B-1F0F-2BE9-14A1-9C8C7045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16341" y="2123124"/>
                <a:ext cx="6217877" cy="1087532"/>
              </a:xfrm>
              <a:prstGeom prst="rect">
                <a:avLst/>
              </a:prstGeom>
            </p:spPr>
          </p:pic>
        </p:grpSp>
        <p:sp>
          <p:nvSpPr>
            <p:cNvPr id="13" name="Object 17">
              <a:extLst>
                <a:ext uri="{FF2B5EF4-FFF2-40B4-BE49-F238E27FC236}">
                  <a16:creationId xmlns:a16="http://schemas.microsoft.com/office/drawing/2014/main" id="{6DA12B1C-C5CD-5348-B4BB-740AE8F69691}"/>
                </a:ext>
              </a:extLst>
            </p:cNvPr>
            <p:cNvSpPr txBox="1"/>
            <p:nvPr/>
          </p:nvSpPr>
          <p:spPr>
            <a:xfrm>
              <a:off x="4993851" y="4283455"/>
              <a:ext cx="8300299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Image resolution: 448</a:t>
              </a:r>
            </a:p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# of Grids: 28 x 28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BABE4E3-E1E9-C341-188B-5829DF03F91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28025" y="4000500"/>
            <a:ext cx="10231950" cy="606921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762178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3603AAA-91D7-6D88-C042-E8626F48363D}"/>
              </a:ext>
            </a:extLst>
          </p:cNvPr>
          <p:cNvGrpSpPr/>
          <p:nvPr/>
        </p:nvGrpSpPr>
        <p:grpSpPr>
          <a:xfrm>
            <a:off x="1975125" y="2705100"/>
            <a:ext cx="12960853" cy="461665"/>
            <a:chOff x="1975125" y="4642076"/>
            <a:chExt cx="12960853" cy="461665"/>
          </a:xfrm>
        </p:grpSpPr>
        <p:sp>
          <p:nvSpPr>
            <p:cNvPr id="18" name="Object 18"/>
            <p:cNvSpPr txBox="1"/>
            <p:nvPr/>
          </p:nvSpPr>
          <p:spPr>
            <a:xfrm>
              <a:off x="2378209" y="4642076"/>
              <a:ext cx="1255776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kumimoji="1" lang="en-US" altLang="ko-KR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2011</a:t>
              </a:r>
              <a:r>
                <a:rPr kumimoji="1" lang="ko-KR" altLang="en-US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년 후쿠시마 원자력 발전소 사고 이후 전 세계적으로 원자력 안전에 대한 관심 증가</a:t>
              </a:r>
              <a:endParaRPr lang="en-US" dirty="0"/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1975125" y="4729456"/>
              <a:ext cx="286905" cy="286905"/>
              <a:chOff x="1975125" y="4694181"/>
              <a:chExt cx="286905" cy="28690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75125" y="4694181"/>
                <a:ext cx="286905" cy="286905"/>
              </a:xfrm>
              <a:prstGeom prst="rect">
                <a:avLst/>
              </a:prstGeom>
            </p:spPr>
          </p:pic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C7F16D-C563-B1CC-E7B3-FDA82FB4AF30}"/>
              </a:ext>
            </a:extLst>
          </p:cNvPr>
          <p:cNvGrpSpPr/>
          <p:nvPr/>
        </p:nvGrpSpPr>
        <p:grpSpPr>
          <a:xfrm>
            <a:off x="952381" y="2424900"/>
            <a:ext cx="16389587" cy="6757200"/>
            <a:chOff x="-9292464" y="2550671"/>
            <a:chExt cx="16389587" cy="67572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F4E4E5-49A4-7C3E-5A69-0EE44DC844DF}"/>
                </a:ext>
              </a:extLst>
            </p:cNvPr>
            <p:cNvSpPr/>
            <p:nvPr/>
          </p:nvSpPr>
          <p:spPr>
            <a:xfrm>
              <a:off x="-9292464" y="2550672"/>
              <a:ext cx="13983597" cy="671386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5933" y="2550671"/>
              <a:ext cx="5911190" cy="6757200"/>
            </a:xfrm>
            <a:prstGeom prst="rect">
              <a:avLst/>
            </a:prstGeom>
          </p:spPr>
        </p:pic>
      </p:grpSp>
      <p:sp>
        <p:nvSpPr>
          <p:cNvPr id="3" name="Object 9">
            <a:extLst>
              <a:ext uri="{FF2B5EF4-FFF2-40B4-BE49-F238E27FC236}">
                <a16:creationId xmlns:a16="http://schemas.microsoft.com/office/drawing/2014/main" id="{29A02AB7-90A3-6DA7-B0D8-76D787BC9C04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A50B3608-401C-1D2D-ED44-1A8C07BAE876}"/>
              </a:ext>
            </a:extLst>
          </p:cNvPr>
          <p:cNvSpPr txBox="1"/>
          <p:nvPr/>
        </p:nvSpPr>
        <p:spPr>
          <a:xfrm>
            <a:off x="952381" y="1074000"/>
            <a:ext cx="50023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ko-KR" sz="14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Results &amp; Discussion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77B0E1E9-E627-07EB-E208-782AF7C03338}"/>
              </a:ext>
            </a:extLst>
          </p:cNvPr>
          <p:cNvSpPr txBox="1"/>
          <p:nvPr/>
        </p:nvSpPr>
        <p:spPr>
          <a:xfrm>
            <a:off x="4053571" y="930172"/>
            <a:ext cx="101785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ko-KR" sz="28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ViT</a:t>
            </a:r>
            <a:r>
              <a:rPr kumimoji="1" lang="en-US" altLang="ko-KR" sz="28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&amp; </a:t>
            </a:r>
            <a:r>
              <a:rPr kumimoji="1" lang="en-US" altLang="ko-KR" sz="28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ResNet</a:t>
            </a:r>
            <a:r>
              <a:rPr kumimoji="1" lang="en-US" altLang="ko-KR" sz="28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Approach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24187D7-DC72-52EB-B311-D239C231C743}"/>
              </a:ext>
            </a:extLst>
          </p:cNvPr>
          <p:cNvGrpSpPr/>
          <p:nvPr/>
        </p:nvGrpSpPr>
        <p:grpSpPr>
          <a:xfrm>
            <a:off x="1600200" y="2705100"/>
            <a:ext cx="13341157" cy="1288497"/>
            <a:chOff x="2965643" y="4096305"/>
            <a:chExt cx="13341157" cy="128849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6850AD-F536-4EF4-255D-64BBB604AD63}"/>
                </a:ext>
              </a:extLst>
            </p:cNvPr>
            <p:cNvGrpSpPr/>
            <p:nvPr/>
          </p:nvGrpSpPr>
          <p:grpSpPr>
            <a:xfrm>
              <a:off x="2965643" y="4096305"/>
              <a:ext cx="12960853" cy="461665"/>
              <a:chOff x="2965643" y="4096305"/>
              <a:chExt cx="12960853" cy="461665"/>
            </a:xfrm>
          </p:grpSpPr>
          <p:sp>
            <p:nvSpPr>
              <p:cNvPr id="30" name="Object 18">
                <a:extLst>
                  <a:ext uri="{FF2B5EF4-FFF2-40B4-BE49-F238E27FC236}">
                    <a16:creationId xmlns:a16="http://schemas.microsoft.com/office/drawing/2014/main" id="{98D6FFB3-FCFA-5696-21D5-D4AC7BAAE907}"/>
                  </a:ext>
                </a:extLst>
              </p:cNvPr>
              <p:cNvSpPr txBox="1"/>
              <p:nvPr/>
            </p:nvSpPr>
            <p:spPr>
              <a:xfrm>
                <a:off x="3368727" y="4096305"/>
                <a:ext cx="12557769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en-US" altLang="ko-KR" sz="2400" dirty="0" err="1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ViT</a:t>
                </a:r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의 경우 </a:t>
                </a:r>
                <a:r>
                  <a:rPr kumimoji="1" lang="en-US" altLang="ko-KR" sz="2400" dirty="0" err="1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ResNet</a:t>
                </a:r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계열 모델보다 학습 불안정과 수렴 속도가 떨어짐</a:t>
                </a:r>
                <a:endParaRPr lang="en-US" dirty="0"/>
              </a:p>
            </p:txBody>
          </p:sp>
          <p:grpSp>
            <p:nvGrpSpPr>
              <p:cNvPr id="31" name="그룹 1005">
                <a:extLst>
                  <a:ext uri="{FF2B5EF4-FFF2-40B4-BE49-F238E27FC236}">
                    <a16:creationId xmlns:a16="http://schemas.microsoft.com/office/drawing/2014/main" id="{CB640AEC-31BA-156D-C2CB-897E260E9157}"/>
                  </a:ext>
                </a:extLst>
              </p:cNvPr>
              <p:cNvGrpSpPr/>
              <p:nvPr/>
            </p:nvGrpSpPr>
            <p:grpSpPr>
              <a:xfrm>
                <a:off x="2965643" y="4183685"/>
                <a:ext cx="286905" cy="286905"/>
                <a:chOff x="1975125" y="4694181"/>
                <a:chExt cx="286905" cy="286905"/>
              </a:xfrm>
            </p:grpSpPr>
            <p:pic>
              <p:nvPicPr>
                <p:cNvPr id="32" name="Object 19">
                  <a:extLst>
                    <a:ext uri="{FF2B5EF4-FFF2-40B4-BE49-F238E27FC236}">
                      <a16:creationId xmlns:a16="http://schemas.microsoft.com/office/drawing/2014/main" id="{1DB2D6DB-5A13-12D9-570B-0F921BD44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975125" y="4694181"/>
                  <a:ext cx="286905" cy="2869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8B04E8F-AA94-7A69-DA6C-FE599AFDB100}"/>
                </a:ext>
              </a:extLst>
            </p:cNvPr>
            <p:cNvGrpSpPr/>
            <p:nvPr/>
          </p:nvGrpSpPr>
          <p:grpSpPr>
            <a:xfrm>
              <a:off x="3392678" y="4923137"/>
              <a:ext cx="12914122" cy="461665"/>
              <a:chOff x="3012374" y="4923137"/>
              <a:chExt cx="12914122" cy="461665"/>
            </a:xfrm>
          </p:grpSpPr>
          <p:grpSp>
            <p:nvGrpSpPr>
              <p:cNvPr id="27" name="그룹 1013">
                <a:extLst>
                  <a:ext uri="{FF2B5EF4-FFF2-40B4-BE49-F238E27FC236}">
                    <a16:creationId xmlns:a16="http://schemas.microsoft.com/office/drawing/2014/main" id="{BD487FB6-9D63-1950-D843-2F3EEB6DAAEC}"/>
                  </a:ext>
                </a:extLst>
              </p:cNvPr>
              <p:cNvGrpSpPr/>
              <p:nvPr/>
            </p:nvGrpSpPr>
            <p:grpSpPr>
              <a:xfrm>
                <a:off x="3012374" y="5036526"/>
                <a:ext cx="240174" cy="234887"/>
                <a:chOff x="1888427" y="6735244"/>
                <a:chExt cx="240174" cy="234887"/>
              </a:xfrm>
            </p:grpSpPr>
            <p:pic>
              <p:nvPicPr>
                <p:cNvPr id="29" name="Object 48">
                  <a:extLst>
                    <a:ext uri="{FF2B5EF4-FFF2-40B4-BE49-F238E27FC236}">
                      <a16:creationId xmlns:a16="http://schemas.microsoft.com/office/drawing/2014/main" id="{0308DE86-7D8E-BDEE-6E6A-A693C14842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888427" y="6735244"/>
                  <a:ext cx="240174" cy="234887"/>
                </a:xfrm>
                <a:prstGeom prst="rect">
                  <a:avLst/>
                </a:prstGeom>
              </p:spPr>
            </p:pic>
          </p:grpSp>
          <p:sp>
            <p:nvSpPr>
              <p:cNvPr id="28" name="Object 18">
                <a:extLst>
                  <a:ext uri="{FF2B5EF4-FFF2-40B4-BE49-F238E27FC236}">
                    <a16:creationId xmlns:a16="http://schemas.microsoft.com/office/drawing/2014/main" id="{780942D5-0E95-5118-7B89-0472936CEF34}"/>
                  </a:ext>
                </a:extLst>
              </p:cNvPr>
              <p:cNvSpPr txBox="1"/>
              <p:nvPr/>
            </p:nvSpPr>
            <p:spPr>
              <a:xfrm>
                <a:off x="3368727" y="4923137"/>
                <a:ext cx="12557769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적은 데이터셋과 적은 배치사이즈에 더 취약한 모습을 보임</a:t>
                </a:r>
                <a:endParaRPr lang="en-US" dirty="0"/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213E2C0-BD48-3978-1E97-562FDF927B21}"/>
              </a:ext>
            </a:extLst>
          </p:cNvPr>
          <p:cNvGrpSpPr/>
          <p:nvPr/>
        </p:nvGrpSpPr>
        <p:grpSpPr>
          <a:xfrm>
            <a:off x="1600200" y="4699336"/>
            <a:ext cx="13341157" cy="2228718"/>
            <a:chOff x="3124200" y="4926520"/>
            <a:chExt cx="13341157" cy="222871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B03E2CC1-B570-D142-614D-2AAF892378CB}"/>
                </a:ext>
              </a:extLst>
            </p:cNvPr>
            <p:cNvGrpSpPr/>
            <p:nvPr/>
          </p:nvGrpSpPr>
          <p:grpSpPr>
            <a:xfrm>
              <a:off x="3124200" y="4926520"/>
              <a:ext cx="12960853" cy="461665"/>
              <a:chOff x="2965643" y="4096305"/>
              <a:chExt cx="12960853" cy="461665"/>
            </a:xfrm>
          </p:grpSpPr>
          <p:sp>
            <p:nvSpPr>
              <p:cNvPr id="46" name="Object 18">
                <a:extLst>
                  <a:ext uri="{FF2B5EF4-FFF2-40B4-BE49-F238E27FC236}">
                    <a16:creationId xmlns:a16="http://schemas.microsoft.com/office/drawing/2014/main" id="{9805DB64-6CFE-F346-0F57-4B5670B89E43}"/>
                  </a:ext>
                </a:extLst>
              </p:cNvPr>
              <p:cNvSpPr txBox="1"/>
              <p:nvPr/>
            </p:nvSpPr>
            <p:spPr>
              <a:xfrm>
                <a:off x="3368727" y="4096305"/>
                <a:ext cx="12557769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en-US" altLang="ko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Image Resolution</a:t>
                </a:r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이 크고 </a:t>
                </a:r>
                <a:r>
                  <a:rPr kumimoji="1" lang="en-US" altLang="ko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Grid </a:t>
                </a:r>
                <a:r>
                  <a:rPr kumimoji="1" lang="ko-KR" altLang="en-US" sz="2400" dirty="0" err="1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갯수가</a:t>
                </a:r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많을 수록 더 많은 격실을 탐지하는 경향이 있음</a:t>
                </a:r>
                <a:endParaRPr lang="en-US" dirty="0"/>
              </a:p>
            </p:txBody>
          </p:sp>
          <p:grpSp>
            <p:nvGrpSpPr>
              <p:cNvPr id="47" name="그룹 1005">
                <a:extLst>
                  <a:ext uri="{FF2B5EF4-FFF2-40B4-BE49-F238E27FC236}">
                    <a16:creationId xmlns:a16="http://schemas.microsoft.com/office/drawing/2014/main" id="{545E318F-2EAD-D6AF-D76F-F7E810419C34}"/>
                  </a:ext>
                </a:extLst>
              </p:cNvPr>
              <p:cNvGrpSpPr/>
              <p:nvPr/>
            </p:nvGrpSpPr>
            <p:grpSpPr>
              <a:xfrm>
                <a:off x="2965643" y="4183685"/>
                <a:ext cx="286905" cy="286905"/>
                <a:chOff x="1975125" y="4694181"/>
                <a:chExt cx="286905" cy="286905"/>
              </a:xfrm>
            </p:grpSpPr>
            <p:pic>
              <p:nvPicPr>
                <p:cNvPr id="48" name="Object 19">
                  <a:extLst>
                    <a:ext uri="{FF2B5EF4-FFF2-40B4-BE49-F238E27FC236}">
                      <a16:creationId xmlns:a16="http://schemas.microsoft.com/office/drawing/2014/main" id="{FFA608BF-2A98-6B32-47EB-2D2BF4EF4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975125" y="4694181"/>
                  <a:ext cx="286905" cy="2869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D0A267-5807-CCAD-A433-1B6C4D7EBE40}"/>
                </a:ext>
              </a:extLst>
            </p:cNvPr>
            <p:cNvGrpSpPr/>
            <p:nvPr/>
          </p:nvGrpSpPr>
          <p:grpSpPr>
            <a:xfrm>
              <a:off x="3551235" y="5753352"/>
              <a:ext cx="12914122" cy="461665"/>
              <a:chOff x="3012374" y="4923137"/>
              <a:chExt cx="12914122" cy="461665"/>
            </a:xfrm>
          </p:grpSpPr>
          <p:grpSp>
            <p:nvGrpSpPr>
              <p:cNvPr id="38" name="그룹 1013">
                <a:extLst>
                  <a:ext uri="{FF2B5EF4-FFF2-40B4-BE49-F238E27FC236}">
                    <a16:creationId xmlns:a16="http://schemas.microsoft.com/office/drawing/2014/main" id="{4066EDCC-7688-3C9A-B20D-B7D66D082772}"/>
                  </a:ext>
                </a:extLst>
              </p:cNvPr>
              <p:cNvGrpSpPr/>
              <p:nvPr/>
            </p:nvGrpSpPr>
            <p:grpSpPr>
              <a:xfrm>
                <a:off x="3012374" y="5036526"/>
                <a:ext cx="240174" cy="234887"/>
                <a:chOff x="1888427" y="6735244"/>
                <a:chExt cx="240174" cy="234887"/>
              </a:xfrm>
            </p:grpSpPr>
            <p:pic>
              <p:nvPicPr>
                <p:cNvPr id="43" name="Object 48">
                  <a:extLst>
                    <a:ext uri="{FF2B5EF4-FFF2-40B4-BE49-F238E27FC236}">
                      <a16:creationId xmlns:a16="http://schemas.microsoft.com/office/drawing/2014/main" id="{D483ADEB-B09A-7B83-3E7B-CC744603EA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888427" y="6735244"/>
                  <a:ext cx="240174" cy="234887"/>
                </a:xfrm>
                <a:prstGeom prst="rect">
                  <a:avLst/>
                </a:prstGeom>
              </p:spPr>
            </p:pic>
          </p:grpSp>
          <p:sp>
            <p:nvSpPr>
              <p:cNvPr id="40" name="Object 18">
                <a:extLst>
                  <a:ext uri="{FF2B5EF4-FFF2-40B4-BE49-F238E27FC236}">
                    <a16:creationId xmlns:a16="http://schemas.microsoft.com/office/drawing/2014/main" id="{58F6B7E1-6A52-770E-209B-C76C25D16CF2}"/>
                  </a:ext>
                </a:extLst>
              </p:cNvPr>
              <p:cNvSpPr txBox="1"/>
              <p:nvPr/>
            </p:nvSpPr>
            <p:spPr>
              <a:xfrm>
                <a:off x="3368727" y="4923137"/>
                <a:ext cx="12557769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도면의 해상도가 크기 때문에 그에 따라 더 많은 격실을 탐지할 수 있는 </a:t>
                </a:r>
                <a:r>
                  <a:rPr kumimoji="1" lang="en-US" altLang="ko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Grid</a:t>
                </a:r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가 필요</a:t>
                </a:r>
                <a:endParaRPr 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DE5BAC4-7D83-D0B6-03BC-D47DBCA01ECB}"/>
                </a:ext>
              </a:extLst>
            </p:cNvPr>
            <p:cNvGrpSpPr/>
            <p:nvPr/>
          </p:nvGrpSpPr>
          <p:grpSpPr>
            <a:xfrm>
              <a:off x="3551235" y="6693573"/>
              <a:ext cx="12914122" cy="461665"/>
              <a:chOff x="3012374" y="4923137"/>
              <a:chExt cx="12914122" cy="461665"/>
            </a:xfrm>
          </p:grpSpPr>
          <p:grpSp>
            <p:nvGrpSpPr>
              <p:cNvPr id="50" name="그룹 1013">
                <a:extLst>
                  <a:ext uri="{FF2B5EF4-FFF2-40B4-BE49-F238E27FC236}">
                    <a16:creationId xmlns:a16="http://schemas.microsoft.com/office/drawing/2014/main" id="{30AE1979-0460-0528-B01A-C5166CF09B23}"/>
                  </a:ext>
                </a:extLst>
              </p:cNvPr>
              <p:cNvGrpSpPr/>
              <p:nvPr/>
            </p:nvGrpSpPr>
            <p:grpSpPr>
              <a:xfrm>
                <a:off x="3012374" y="5036526"/>
                <a:ext cx="240174" cy="234887"/>
                <a:chOff x="1888427" y="6735244"/>
                <a:chExt cx="240174" cy="234887"/>
              </a:xfrm>
            </p:grpSpPr>
            <p:pic>
              <p:nvPicPr>
                <p:cNvPr id="52" name="Object 48">
                  <a:extLst>
                    <a:ext uri="{FF2B5EF4-FFF2-40B4-BE49-F238E27FC236}">
                      <a16:creationId xmlns:a16="http://schemas.microsoft.com/office/drawing/2014/main" id="{46039B13-4988-DD1B-7285-ADDA93C00C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888427" y="6735244"/>
                  <a:ext cx="240174" cy="234887"/>
                </a:xfrm>
                <a:prstGeom prst="rect">
                  <a:avLst/>
                </a:prstGeom>
              </p:spPr>
            </p:pic>
          </p:grpSp>
          <p:sp>
            <p:nvSpPr>
              <p:cNvPr id="51" name="Object 18">
                <a:extLst>
                  <a:ext uri="{FF2B5EF4-FFF2-40B4-BE49-F238E27FC236}">
                    <a16:creationId xmlns:a16="http://schemas.microsoft.com/office/drawing/2014/main" id="{9AC55F66-F97F-C2F9-FA0D-DC1F823E8174}"/>
                  </a:ext>
                </a:extLst>
              </p:cNvPr>
              <p:cNvSpPr txBox="1"/>
              <p:nvPr/>
            </p:nvSpPr>
            <p:spPr>
              <a:xfrm>
                <a:off x="3368727" y="4923137"/>
                <a:ext cx="12557769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하지만 </a:t>
                </a:r>
                <a:r>
                  <a:rPr kumimoji="1" lang="en-US" altLang="ko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Grid 56 x 56</a:t>
                </a:r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의 경우 최악의 성능을 보여줌</a:t>
                </a:r>
                <a:endParaRPr 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5D0A42B-9AF7-A0D9-5EC8-552EFFE3F495}"/>
              </a:ext>
            </a:extLst>
          </p:cNvPr>
          <p:cNvGrpSpPr/>
          <p:nvPr/>
        </p:nvGrpSpPr>
        <p:grpSpPr>
          <a:xfrm>
            <a:off x="1600200" y="7633794"/>
            <a:ext cx="13341157" cy="1288497"/>
            <a:chOff x="2965643" y="4096305"/>
            <a:chExt cx="13341157" cy="128849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7E60C3F-537E-3DF8-77D6-172E8E870C62}"/>
                </a:ext>
              </a:extLst>
            </p:cNvPr>
            <p:cNvGrpSpPr/>
            <p:nvPr/>
          </p:nvGrpSpPr>
          <p:grpSpPr>
            <a:xfrm>
              <a:off x="2965643" y="4096305"/>
              <a:ext cx="12960853" cy="461665"/>
              <a:chOff x="2965643" y="4096305"/>
              <a:chExt cx="12960853" cy="461665"/>
            </a:xfrm>
          </p:grpSpPr>
          <p:sp>
            <p:nvSpPr>
              <p:cNvPr id="60" name="Object 18">
                <a:extLst>
                  <a:ext uri="{FF2B5EF4-FFF2-40B4-BE49-F238E27FC236}">
                    <a16:creationId xmlns:a16="http://schemas.microsoft.com/office/drawing/2014/main" id="{3D0D6D7C-DC5A-DA8F-FA0F-350A20591A6E}"/>
                  </a:ext>
                </a:extLst>
              </p:cNvPr>
              <p:cNvSpPr txBox="1"/>
              <p:nvPr/>
            </p:nvSpPr>
            <p:spPr>
              <a:xfrm>
                <a:off x="3368727" y="4096305"/>
                <a:ext cx="12557769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훈련 데이터셋에 대해서는 좋은 성능을 보여주지만</a:t>
                </a:r>
                <a:r>
                  <a:rPr kumimoji="1" lang="en-US" altLang="ko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,</a:t>
                </a:r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테스트 데이터 셋에서는 잘 작동하지 못함</a:t>
                </a:r>
                <a:endParaRPr lang="en-US" dirty="0"/>
              </a:p>
            </p:txBody>
          </p:sp>
          <p:grpSp>
            <p:nvGrpSpPr>
              <p:cNvPr id="61" name="그룹 1005">
                <a:extLst>
                  <a:ext uri="{FF2B5EF4-FFF2-40B4-BE49-F238E27FC236}">
                    <a16:creationId xmlns:a16="http://schemas.microsoft.com/office/drawing/2014/main" id="{3F72FA7D-FB00-3C78-39E7-261F67F961E8}"/>
                  </a:ext>
                </a:extLst>
              </p:cNvPr>
              <p:cNvGrpSpPr/>
              <p:nvPr/>
            </p:nvGrpSpPr>
            <p:grpSpPr>
              <a:xfrm>
                <a:off x="2965643" y="4183685"/>
                <a:ext cx="286905" cy="286905"/>
                <a:chOff x="1975125" y="4694181"/>
                <a:chExt cx="286905" cy="286905"/>
              </a:xfrm>
            </p:grpSpPr>
            <p:pic>
              <p:nvPicPr>
                <p:cNvPr id="62" name="Object 19">
                  <a:extLst>
                    <a:ext uri="{FF2B5EF4-FFF2-40B4-BE49-F238E27FC236}">
                      <a16:creationId xmlns:a16="http://schemas.microsoft.com/office/drawing/2014/main" id="{4718C544-2583-6130-83D8-BD1590F030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975125" y="4694181"/>
                  <a:ext cx="286905" cy="2869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C0157BB-57E2-3EDF-052E-43389403D49C}"/>
                </a:ext>
              </a:extLst>
            </p:cNvPr>
            <p:cNvGrpSpPr/>
            <p:nvPr/>
          </p:nvGrpSpPr>
          <p:grpSpPr>
            <a:xfrm>
              <a:off x="3392678" y="4923137"/>
              <a:ext cx="12914122" cy="461665"/>
              <a:chOff x="3012374" y="4923137"/>
              <a:chExt cx="12914122" cy="461665"/>
            </a:xfrm>
          </p:grpSpPr>
          <p:grpSp>
            <p:nvGrpSpPr>
              <p:cNvPr id="57" name="그룹 1013">
                <a:extLst>
                  <a:ext uri="{FF2B5EF4-FFF2-40B4-BE49-F238E27FC236}">
                    <a16:creationId xmlns:a16="http://schemas.microsoft.com/office/drawing/2014/main" id="{A03EFDE6-6D5C-188A-D3A4-FC612497AEE4}"/>
                  </a:ext>
                </a:extLst>
              </p:cNvPr>
              <p:cNvGrpSpPr/>
              <p:nvPr/>
            </p:nvGrpSpPr>
            <p:grpSpPr>
              <a:xfrm>
                <a:off x="3012374" y="5036526"/>
                <a:ext cx="240174" cy="234887"/>
                <a:chOff x="1888427" y="6735244"/>
                <a:chExt cx="240174" cy="234887"/>
              </a:xfrm>
            </p:grpSpPr>
            <p:pic>
              <p:nvPicPr>
                <p:cNvPr id="59" name="Object 48">
                  <a:extLst>
                    <a:ext uri="{FF2B5EF4-FFF2-40B4-BE49-F238E27FC236}">
                      <a16:creationId xmlns:a16="http://schemas.microsoft.com/office/drawing/2014/main" id="{7268AA04-72D9-B3F4-F2C8-9E17BB96C5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888427" y="6735244"/>
                  <a:ext cx="240174" cy="234887"/>
                </a:xfrm>
                <a:prstGeom prst="rect">
                  <a:avLst/>
                </a:prstGeom>
              </p:spPr>
            </p:pic>
          </p:grpSp>
          <p:sp>
            <p:nvSpPr>
              <p:cNvPr id="58" name="Object 18">
                <a:extLst>
                  <a:ext uri="{FF2B5EF4-FFF2-40B4-BE49-F238E27FC236}">
                    <a16:creationId xmlns:a16="http://schemas.microsoft.com/office/drawing/2014/main" id="{91BC3D55-4889-49D9-2427-CFDC10809CFE}"/>
                  </a:ext>
                </a:extLst>
              </p:cNvPr>
              <p:cNvSpPr txBox="1"/>
              <p:nvPr/>
            </p:nvSpPr>
            <p:spPr>
              <a:xfrm>
                <a:off x="3368727" y="4923137"/>
                <a:ext cx="12557769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적은 데이터셋 수로 인한 충분한 </a:t>
                </a:r>
                <a:r>
                  <a:rPr kumimoji="1" lang="en-US" altLang="ko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Generalization</a:t>
                </a:r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이 어려움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9701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723" y="930172"/>
            <a:ext cx="765714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Contents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grpSp>
        <p:nvGrpSpPr>
          <p:cNvPr id="1003" name="그룹 1003"/>
          <p:cNvGrpSpPr/>
          <p:nvPr/>
        </p:nvGrpSpPr>
        <p:grpSpPr>
          <a:xfrm>
            <a:off x="1981605" y="3396825"/>
            <a:ext cx="2509665" cy="5361905"/>
            <a:chOff x="1981605" y="3396825"/>
            <a:chExt cx="2509665" cy="53619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605" y="3396825"/>
              <a:ext cx="2509665" cy="536190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312196" y="3713027"/>
            <a:ext cx="279177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Introduction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68906" y="2294405"/>
            <a:ext cx="1764290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300" kern="0" spc="-100" dirty="0">
                <a:solidFill>
                  <a:srgbClr val="3F64C7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01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4937989" y="3396825"/>
            <a:ext cx="2509665" cy="5361905"/>
            <a:chOff x="4937989" y="3396825"/>
            <a:chExt cx="2509665" cy="5361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7989" y="3396825"/>
              <a:ext cx="2509665" cy="536190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268581" y="3713027"/>
            <a:ext cx="279177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Data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25295" y="2294410"/>
            <a:ext cx="1920337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300" kern="0" spc="-100" dirty="0">
                <a:solidFill>
                  <a:srgbClr val="193D76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02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7894374" y="3396825"/>
            <a:ext cx="2509665" cy="5361905"/>
            <a:chOff x="7894374" y="3396825"/>
            <a:chExt cx="2509665" cy="5361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4374" y="3396825"/>
              <a:ext cx="2509665" cy="536190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224962" y="3713027"/>
            <a:ext cx="303398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Model</a:t>
            </a:r>
          </a:p>
          <a:p>
            <a:r>
              <a:rPr lang="en-US" sz="2400" dirty="0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Framework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81676" y="2294410"/>
            <a:ext cx="1764290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300" kern="0" spc="-100" dirty="0">
                <a:solidFill>
                  <a:srgbClr val="3F64C7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03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0850759" y="3396825"/>
            <a:ext cx="2509665" cy="5361905"/>
            <a:chOff x="10850759" y="3396825"/>
            <a:chExt cx="2509665" cy="53619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0759" y="3396825"/>
              <a:ext cx="2509665" cy="5361905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1181333" y="3713027"/>
            <a:ext cx="279177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Results &amp; </a:t>
            </a:r>
          </a:p>
          <a:p>
            <a:r>
              <a:rPr lang="en-US" sz="2400" dirty="0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Discussion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838095" y="2281705"/>
            <a:ext cx="1764290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300" kern="0" spc="-100" dirty="0">
                <a:solidFill>
                  <a:srgbClr val="193D76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04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3807143" y="3396825"/>
            <a:ext cx="2509665" cy="5361905"/>
            <a:chOff x="13807143" y="3396825"/>
            <a:chExt cx="2509665" cy="53619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7143" y="3396825"/>
              <a:ext cx="2509665" cy="5361905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4137714" y="3713029"/>
            <a:ext cx="286009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Conclusion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794476" y="2281705"/>
            <a:ext cx="1764290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300" kern="0" spc="-100" dirty="0">
                <a:solidFill>
                  <a:srgbClr val="3F64C7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05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B70ABE-CAC8-B610-BB40-1AE57303E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25" y="6209496"/>
            <a:ext cx="3446371" cy="34553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1ECDA19-E61D-A1B3-395E-0C8BA5C84C54}"/>
              </a:ext>
            </a:extLst>
          </p:cNvPr>
          <p:cNvGrpSpPr/>
          <p:nvPr/>
        </p:nvGrpSpPr>
        <p:grpSpPr>
          <a:xfrm>
            <a:off x="1600200" y="2324100"/>
            <a:ext cx="12960853" cy="400110"/>
            <a:chOff x="3118043" y="4248705"/>
            <a:chExt cx="12960853" cy="400110"/>
          </a:xfrm>
        </p:grpSpPr>
        <p:sp>
          <p:nvSpPr>
            <p:cNvPr id="35" name="Object 18">
              <a:extLst>
                <a:ext uri="{FF2B5EF4-FFF2-40B4-BE49-F238E27FC236}">
                  <a16:creationId xmlns:a16="http://schemas.microsoft.com/office/drawing/2014/main" id="{F60E0290-764C-CD46-6242-EE7223240F12}"/>
                </a:ext>
              </a:extLst>
            </p:cNvPr>
            <p:cNvSpPr txBox="1"/>
            <p:nvPr/>
          </p:nvSpPr>
          <p:spPr>
            <a:xfrm>
              <a:off x="3521127" y="4248705"/>
              <a:ext cx="1255776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kumimoji="1" lang="en-US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Patch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의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Resolution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이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56 x 56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인 경우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Train &amp; Validation Loss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가 가장 낮음</a:t>
              </a:r>
              <a:endParaRPr lang="en-US" sz="1600" dirty="0"/>
            </a:p>
          </p:txBody>
        </p:sp>
        <p:pic>
          <p:nvPicPr>
            <p:cNvPr id="39" name="Object 19">
              <a:extLst>
                <a:ext uri="{FF2B5EF4-FFF2-40B4-BE49-F238E27FC236}">
                  <a16:creationId xmlns:a16="http://schemas.microsoft.com/office/drawing/2014/main" id="{28EFC1F6-E3CB-B764-4DFB-00C3961D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  <p:sp>
        <p:nvSpPr>
          <p:cNvPr id="3" name="Object 9">
            <a:extLst>
              <a:ext uri="{FF2B5EF4-FFF2-40B4-BE49-F238E27FC236}">
                <a16:creationId xmlns:a16="http://schemas.microsoft.com/office/drawing/2014/main" id="{9F4CE379-059B-14B4-C2D6-0D293B1055F6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42C2FFED-5F2D-9561-BD0D-FD75F7A8227D}"/>
              </a:ext>
            </a:extLst>
          </p:cNvPr>
          <p:cNvSpPr txBox="1"/>
          <p:nvPr/>
        </p:nvSpPr>
        <p:spPr>
          <a:xfrm>
            <a:off x="952381" y="1074000"/>
            <a:ext cx="50023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ko-KR" sz="14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Results &amp; Discussion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007D11F-B877-756E-8F39-B1633AAA249B}"/>
              </a:ext>
            </a:extLst>
          </p:cNvPr>
          <p:cNvSpPr txBox="1"/>
          <p:nvPr/>
        </p:nvSpPr>
        <p:spPr>
          <a:xfrm>
            <a:off x="4053571" y="930172"/>
            <a:ext cx="101785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ko-KR" sz="28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Our Approach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4103525-0838-500C-4EF9-3696BB34A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5" y="3702651"/>
            <a:ext cx="7624704" cy="58014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D871398-6568-DE60-ABD2-F6F6048E1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6067" y="3185580"/>
            <a:ext cx="8349653" cy="640604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C1279E-DE80-C184-68E3-6EA76A60D499}"/>
              </a:ext>
            </a:extLst>
          </p:cNvPr>
          <p:cNvSpPr/>
          <p:nvPr/>
        </p:nvSpPr>
        <p:spPr>
          <a:xfrm>
            <a:off x="952381" y="8704460"/>
            <a:ext cx="7201019" cy="526824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C830D61-0DCA-DE2C-9352-6D17EE60FD19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8153400" y="6667500"/>
            <a:ext cx="1129768" cy="2300372"/>
          </a:xfrm>
          <a:prstGeom prst="straightConnector1">
            <a:avLst/>
          </a:prstGeom>
          <a:ln w="254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249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1ECDA19-E61D-A1B3-395E-0C8BA5C84C54}"/>
              </a:ext>
            </a:extLst>
          </p:cNvPr>
          <p:cNvGrpSpPr/>
          <p:nvPr/>
        </p:nvGrpSpPr>
        <p:grpSpPr>
          <a:xfrm>
            <a:off x="1600200" y="2324100"/>
            <a:ext cx="12960853" cy="400110"/>
            <a:chOff x="3118043" y="4248705"/>
            <a:chExt cx="12960853" cy="400110"/>
          </a:xfrm>
        </p:grpSpPr>
        <p:sp>
          <p:nvSpPr>
            <p:cNvPr id="35" name="Object 18">
              <a:extLst>
                <a:ext uri="{FF2B5EF4-FFF2-40B4-BE49-F238E27FC236}">
                  <a16:creationId xmlns:a16="http://schemas.microsoft.com/office/drawing/2014/main" id="{F60E0290-764C-CD46-6242-EE7223240F12}"/>
                </a:ext>
              </a:extLst>
            </p:cNvPr>
            <p:cNvSpPr txBox="1"/>
            <p:nvPr/>
          </p:nvSpPr>
          <p:spPr>
            <a:xfrm>
              <a:off x="3521127" y="4248705"/>
              <a:ext cx="1255776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kumimoji="1" lang="en-US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Train &amp; Val Loss</a:t>
              </a:r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kumimoji="1" lang="en-US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Plot</a:t>
              </a:r>
              <a:endParaRPr lang="en-US" sz="1600" dirty="0"/>
            </a:p>
          </p:txBody>
        </p:sp>
        <p:pic>
          <p:nvPicPr>
            <p:cNvPr id="39" name="Object 19">
              <a:extLst>
                <a:ext uri="{FF2B5EF4-FFF2-40B4-BE49-F238E27FC236}">
                  <a16:creationId xmlns:a16="http://schemas.microsoft.com/office/drawing/2014/main" id="{28EFC1F6-E3CB-B764-4DFB-00C3961D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  <p:sp>
        <p:nvSpPr>
          <p:cNvPr id="3" name="Object 9">
            <a:extLst>
              <a:ext uri="{FF2B5EF4-FFF2-40B4-BE49-F238E27FC236}">
                <a16:creationId xmlns:a16="http://schemas.microsoft.com/office/drawing/2014/main" id="{9F4CE379-059B-14B4-C2D6-0D293B1055F6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42C2FFED-5F2D-9561-BD0D-FD75F7A8227D}"/>
              </a:ext>
            </a:extLst>
          </p:cNvPr>
          <p:cNvSpPr txBox="1"/>
          <p:nvPr/>
        </p:nvSpPr>
        <p:spPr>
          <a:xfrm>
            <a:off x="952381" y="1074000"/>
            <a:ext cx="50023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ko-KR" sz="14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Results &amp; Discussion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007D11F-B877-756E-8F39-B1633AAA249B}"/>
              </a:ext>
            </a:extLst>
          </p:cNvPr>
          <p:cNvSpPr txBox="1"/>
          <p:nvPr/>
        </p:nvSpPr>
        <p:spPr>
          <a:xfrm>
            <a:off x="4053571" y="930172"/>
            <a:ext cx="101785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ko-KR" sz="28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Our Approach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C51302-B06E-ACCA-C9AA-CC7B8F24F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037" y="2763365"/>
            <a:ext cx="9597927" cy="733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48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EC7F16D-C563-B1CC-E7B3-FDA82FB4AF30}"/>
              </a:ext>
            </a:extLst>
          </p:cNvPr>
          <p:cNvGrpSpPr/>
          <p:nvPr/>
        </p:nvGrpSpPr>
        <p:grpSpPr>
          <a:xfrm>
            <a:off x="952381" y="1914701"/>
            <a:ext cx="16389587" cy="3076399"/>
            <a:chOff x="-9292464" y="6231471"/>
            <a:chExt cx="16389587" cy="30763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F4E4E5-49A4-7C3E-5A69-0EE44DC844DF}"/>
                </a:ext>
              </a:extLst>
            </p:cNvPr>
            <p:cNvSpPr/>
            <p:nvPr/>
          </p:nvSpPr>
          <p:spPr>
            <a:xfrm>
              <a:off x="-9292464" y="6231471"/>
              <a:ext cx="13983597" cy="305057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3" cstate="print"/>
            <a:srcRect b="54469"/>
            <a:stretch/>
          </p:blipFill>
          <p:spPr>
            <a:xfrm rot="10800000">
              <a:off x="1186389" y="6231471"/>
              <a:ext cx="5910734" cy="30763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391D0277-F6AA-7672-2E3E-61D828E765C9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B25470B-6253-2377-7374-4982CD91F57E}"/>
              </a:ext>
            </a:extLst>
          </p:cNvPr>
          <p:cNvSpPr txBox="1"/>
          <p:nvPr/>
        </p:nvSpPr>
        <p:spPr>
          <a:xfrm>
            <a:off x="952381" y="1074000"/>
            <a:ext cx="50023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ko-KR" sz="14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Results &amp; Discussion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F215A17E-E0C1-C735-683B-FB03FB10CE48}"/>
              </a:ext>
            </a:extLst>
          </p:cNvPr>
          <p:cNvSpPr txBox="1"/>
          <p:nvPr/>
        </p:nvSpPr>
        <p:spPr>
          <a:xfrm>
            <a:off x="4053571" y="930172"/>
            <a:ext cx="101785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ko-KR" sz="28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Our Approach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2C43FDC-8A85-9D38-D75A-7E945DABFA40}"/>
              </a:ext>
            </a:extLst>
          </p:cNvPr>
          <p:cNvGrpSpPr/>
          <p:nvPr/>
        </p:nvGrpSpPr>
        <p:grpSpPr>
          <a:xfrm>
            <a:off x="1600200" y="2400300"/>
            <a:ext cx="13341157" cy="2228718"/>
            <a:chOff x="3124200" y="4926520"/>
            <a:chExt cx="13341157" cy="222871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142F7F8-A927-988A-F6AD-2412F6DCFFE9}"/>
                </a:ext>
              </a:extLst>
            </p:cNvPr>
            <p:cNvGrpSpPr/>
            <p:nvPr/>
          </p:nvGrpSpPr>
          <p:grpSpPr>
            <a:xfrm>
              <a:off x="3124200" y="4926520"/>
              <a:ext cx="12960853" cy="461665"/>
              <a:chOff x="2965643" y="4096305"/>
              <a:chExt cx="12960853" cy="461665"/>
            </a:xfrm>
          </p:grpSpPr>
          <p:sp>
            <p:nvSpPr>
              <p:cNvPr id="50" name="Object 18">
                <a:extLst>
                  <a:ext uri="{FF2B5EF4-FFF2-40B4-BE49-F238E27FC236}">
                    <a16:creationId xmlns:a16="http://schemas.microsoft.com/office/drawing/2014/main" id="{7503CE03-71F1-7F9C-1DCB-B41C3BC5D359}"/>
                  </a:ext>
                </a:extLst>
              </p:cNvPr>
              <p:cNvSpPr txBox="1"/>
              <p:nvPr/>
            </p:nvSpPr>
            <p:spPr>
              <a:xfrm>
                <a:off x="3368727" y="4096305"/>
                <a:ext cx="12557769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en-US" altLang="ko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Learning Rate Scheduler </a:t>
                </a:r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활용 </a:t>
                </a:r>
                <a:r>
                  <a:rPr kumimoji="1" lang="en-US" altLang="ko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–</a:t>
                </a:r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  <a:r>
                  <a:rPr kumimoji="1" lang="en-US" altLang="ko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Warmup Cooldown</a:t>
                </a:r>
                <a:endParaRPr lang="en-US" dirty="0"/>
              </a:p>
            </p:txBody>
          </p:sp>
          <p:grpSp>
            <p:nvGrpSpPr>
              <p:cNvPr id="51" name="그룹 1005">
                <a:extLst>
                  <a:ext uri="{FF2B5EF4-FFF2-40B4-BE49-F238E27FC236}">
                    <a16:creationId xmlns:a16="http://schemas.microsoft.com/office/drawing/2014/main" id="{9C6B72F0-6243-0FCB-C818-40DF0DE1690C}"/>
                  </a:ext>
                </a:extLst>
              </p:cNvPr>
              <p:cNvGrpSpPr/>
              <p:nvPr/>
            </p:nvGrpSpPr>
            <p:grpSpPr>
              <a:xfrm>
                <a:off x="2965643" y="4183685"/>
                <a:ext cx="286905" cy="286905"/>
                <a:chOff x="1975125" y="4694181"/>
                <a:chExt cx="286905" cy="286905"/>
              </a:xfrm>
            </p:grpSpPr>
            <p:pic>
              <p:nvPicPr>
                <p:cNvPr id="52" name="Object 19">
                  <a:extLst>
                    <a:ext uri="{FF2B5EF4-FFF2-40B4-BE49-F238E27FC236}">
                      <a16:creationId xmlns:a16="http://schemas.microsoft.com/office/drawing/2014/main" id="{17C4330F-2906-73E8-F426-B7B6EDA155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975125" y="4694181"/>
                  <a:ext cx="286905" cy="2869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7A8CECB-383A-21AA-4F3E-5C90B54519FE}"/>
                </a:ext>
              </a:extLst>
            </p:cNvPr>
            <p:cNvGrpSpPr/>
            <p:nvPr/>
          </p:nvGrpSpPr>
          <p:grpSpPr>
            <a:xfrm>
              <a:off x="3551235" y="5753352"/>
              <a:ext cx="12914122" cy="461665"/>
              <a:chOff x="3012374" y="4923137"/>
              <a:chExt cx="12914122" cy="461665"/>
            </a:xfrm>
          </p:grpSpPr>
          <p:grpSp>
            <p:nvGrpSpPr>
              <p:cNvPr id="47" name="그룹 1013">
                <a:extLst>
                  <a:ext uri="{FF2B5EF4-FFF2-40B4-BE49-F238E27FC236}">
                    <a16:creationId xmlns:a16="http://schemas.microsoft.com/office/drawing/2014/main" id="{D08FAF27-412A-63F7-0272-916DA6EE2DF3}"/>
                  </a:ext>
                </a:extLst>
              </p:cNvPr>
              <p:cNvGrpSpPr/>
              <p:nvPr/>
            </p:nvGrpSpPr>
            <p:grpSpPr>
              <a:xfrm>
                <a:off x="3012374" y="5036526"/>
                <a:ext cx="240174" cy="234887"/>
                <a:chOff x="1888427" y="6735244"/>
                <a:chExt cx="240174" cy="234887"/>
              </a:xfrm>
            </p:grpSpPr>
            <p:pic>
              <p:nvPicPr>
                <p:cNvPr id="49" name="Object 48">
                  <a:extLst>
                    <a:ext uri="{FF2B5EF4-FFF2-40B4-BE49-F238E27FC236}">
                      <a16:creationId xmlns:a16="http://schemas.microsoft.com/office/drawing/2014/main" id="{0EF69293-EBAC-ECD4-592A-37273423C1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888427" y="6735244"/>
                  <a:ext cx="240174" cy="234887"/>
                </a:xfrm>
                <a:prstGeom prst="rect">
                  <a:avLst/>
                </a:prstGeom>
              </p:spPr>
            </p:pic>
          </p:grpSp>
          <p:sp>
            <p:nvSpPr>
              <p:cNvPr id="48" name="Object 18">
                <a:extLst>
                  <a:ext uri="{FF2B5EF4-FFF2-40B4-BE49-F238E27FC236}">
                    <a16:creationId xmlns:a16="http://schemas.microsoft.com/office/drawing/2014/main" id="{FB12E47F-1FB3-C1E8-59C9-A97A90AFD4A3}"/>
                  </a:ext>
                </a:extLst>
              </p:cNvPr>
              <p:cNvSpPr txBox="1"/>
              <p:nvPr/>
            </p:nvSpPr>
            <p:spPr>
              <a:xfrm>
                <a:off x="3368727" y="4923137"/>
                <a:ext cx="12557769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en-US" altLang="ko-Kore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Patch Image Resolution 56 x 56</a:t>
                </a:r>
                <a:r>
                  <a:rPr kumimoji="1" lang="ko-KR" altLang="en-US" sz="2400" dirty="0" err="1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으로</a:t>
                </a:r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고정 후 기존의 모델과 비교</a:t>
                </a:r>
                <a:endParaRPr 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E7B959B-5611-B287-6380-17DA40B8C396}"/>
                </a:ext>
              </a:extLst>
            </p:cNvPr>
            <p:cNvGrpSpPr/>
            <p:nvPr/>
          </p:nvGrpSpPr>
          <p:grpSpPr>
            <a:xfrm>
              <a:off x="3551235" y="6693573"/>
              <a:ext cx="12914122" cy="461665"/>
              <a:chOff x="3012374" y="4923137"/>
              <a:chExt cx="12914122" cy="461665"/>
            </a:xfrm>
          </p:grpSpPr>
          <p:grpSp>
            <p:nvGrpSpPr>
              <p:cNvPr id="40" name="그룹 1013">
                <a:extLst>
                  <a:ext uri="{FF2B5EF4-FFF2-40B4-BE49-F238E27FC236}">
                    <a16:creationId xmlns:a16="http://schemas.microsoft.com/office/drawing/2014/main" id="{9298D4D9-7BB9-DB5C-3319-C379116A6D56}"/>
                  </a:ext>
                </a:extLst>
              </p:cNvPr>
              <p:cNvGrpSpPr/>
              <p:nvPr/>
            </p:nvGrpSpPr>
            <p:grpSpPr>
              <a:xfrm>
                <a:off x="3012374" y="5036526"/>
                <a:ext cx="240174" cy="234887"/>
                <a:chOff x="1888427" y="6735244"/>
                <a:chExt cx="240174" cy="234887"/>
              </a:xfrm>
            </p:grpSpPr>
            <p:pic>
              <p:nvPicPr>
                <p:cNvPr id="46" name="Object 48">
                  <a:extLst>
                    <a:ext uri="{FF2B5EF4-FFF2-40B4-BE49-F238E27FC236}">
                      <a16:creationId xmlns:a16="http://schemas.microsoft.com/office/drawing/2014/main" id="{09932D85-783C-F47A-6D9B-D4D8BC037D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888427" y="6735244"/>
                  <a:ext cx="240174" cy="234887"/>
                </a:xfrm>
                <a:prstGeom prst="rect">
                  <a:avLst/>
                </a:prstGeom>
              </p:spPr>
            </p:pic>
          </p:grpSp>
          <p:sp>
            <p:nvSpPr>
              <p:cNvPr id="43" name="Object 18">
                <a:extLst>
                  <a:ext uri="{FF2B5EF4-FFF2-40B4-BE49-F238E27FC236}">
                    <a16:creationId xmlns:a16="http://schemas.microsoft.com/office/drawing/2014/main" id="{C6FD41FB-8B02-F67A-4929-FDB6DB3C01F6}"/>
                  </a:ext>
                </a:extLst>
              </p:cNvPr>
              <p:cNvSpPr txBox="1"/>
              <p:nvPr/>
            </p:nvSpPr>
            <p:spPr>
              <a:xfrm>
                <a:off x="3368727" y="4923137"/>
                <a:ext cx="12557769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en-US" altLang="ko-Kore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Scheduler</a:t>
                </a:r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적용 후 </a:t>
                </a:r>
                <a:r>
                  <a:rPr kumimoji="1" lang="en-US" altLang="ko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Val Loss</a:t>
                </a:r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가 더 낮은 것을 확인</a:t>
                </a:r>
                <a:endParaRPr lang="en-US" dirty="0"/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8632754-9801-ABDF-2AA7-8933E0A7A207}"/>
              </a:ext>
            </a:extLst>
          </p:cNvPr>
          <p:cNvGrpSpPr/>
          <p:nvPr/>
        </p:nvGrpSpPr>
        <p:grpSpPr>
          <a:xfrm>
            <a:off x="1787213" y="5167521"/>
            <a:ext cx="14713575" cy="4838720"/>
            <a:chOff x="1051780" y="5167521"/>
            <a:chExt cx="14713575" cy="483872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088EA4B-C254-E9CB-FB40-76CCCD0F1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51780" y="5167521"/>
              <a:ext cx="6337542" cy="483872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27FB77A-C06B-AF43-E6D8-9682E257B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9659252" y="5304641"/>
              <a:ext cx="6106103" cy="4701600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6957863-8B01-55B2-452C-72B7CCECBC1E}"/>
                </a:ext>
              </a:extLst>
            </p:cNvPr>
            <p:cNvSpPr/>
            <p:nvPr/>
          </p:nvSpPr>
          <p:spPr>
            <a:xfrm>
              <a:off x="1275252" y="9311242"/>
              <a:ext cx="6039948" cy="370390"/>
            </a:xfrm>
            <a:prstGeom prst="rect">
              <a:avLst/>
            </a:prstGeom>
            <a:noFill/>
            <a:ln w="25400">
              <a:solidFill>
                <a:srgbClr val="043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C1DA2E14-BB76-BDF6-175C-DDA5EC97095F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 flipV="1">
              <a:off x="7315200" y="8191500"/>
              <a:ext cx="2057400" cy="1304937"/>
            </a:xfrm>
            <a:prstGeom prst="straightConnector1">
              <a:avLst/>
            </a:prstGeom>
            <a:ln w="2540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831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860E61-4329-A862-29B5-498BE592CC8D}"/>
              </a:ext>
            </a:extLst>
          </p:cNvPr>
          <p:cNvGrpSpPr/>
          <p:nvPr/>
        </p:nvGrpSpPr>
        <p:grpSpPr>
          <a:xfrm>
            <a:off x="849129" y="4441387"/>
            <a:ext cx="5408886" cy="5274113"/>
            <a:chOff x="849129" y="2506444"/>
            <a:chExt cx="5408886" cy="52741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2381" y="2849411"/>
              <a:ext cx="5202381" cy="4931146"/>
              <a:chOff x="952381" y="2849411"/>
              <a:chExt cx="5202381" cy="49311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2381" y="2849411"/>
                <a:ext cx="5202381" cy="4931146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00AB10A-88D3-A154-A598-F4B40E1BE233}"/>
                </a:ext>
              </a:extLst>
            </p:cNvPr>
            <p:cNvGrpSpPr/>
            <p:nvPr/>
          </p:nvGrpSpPr>
          <p:grpSpPr>
            <a:xfrm>
              <a:off x="849129" y="2506444"/>
              <a:ext cx="5408886" cy="685933"/>
              <a:chOff x="849129" y="2506444"/>
              <a:chExt cx="5408886" cy="68593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300736" y="2506444"/>
                <a:ext cx="4505671" cy="685933"/>
                <a:chOff x="1300736" y="2506444"/>
                <a:chExt cx="4505671" cy="685933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300736" y="2506444"/>
                  <a:ext cx="4505671" cy="685933"/>
                </a:xfrm>
                <a:prstGeom prst="rect">
                  <a:avLst/>
                </a:prstGeom>
              </p:spPr>
            </p:pic>
          </p:grpSp>
          <p:sp>
            <p:nvSpPr>
              <p:cNvPr id="23" name="Object 23"/>
              <p:cNvSpPr txBox="1"/>
              <p:nvPr/>
            </p:nvSpPr>
            <p:spPr>
              <a:xfrm>
                <a:off x="849129" y="2653857"/>
                <a:ext cx="5408886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Raw Image</a:t>
                </a:r>
                <a:endParaRPr lang="en-US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69BE18-063D-0FAB-98CA-C5468C2324D9}"/>
              </a:ext>
            </a:extLst>
          </p:cNvPr>
          <p:cNvGrpSpPr/>
          <p:nvPr/>
        </p:nvGrpSpPr>
        <p:grpSpPr>
          <a:xfrm>
            <a:off x="6041287" y="4441387"/>
            <a:ext cx="6203138" cy="5274113"/>
            <a:chOff x="6041287" y="2506444"/>
            <a:chExt cx="6203138" cy="527411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541667" y="2849411"/>
              <a:ext cx="5202381" cy="4931146"/>
              <a:chOff x="6541667" y="2849411"/>
              <a:chExt cx="5202381" cy="4931146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541667" y="2849411"/>
                <a:ext cx="5202381" cy="4931146"/>
              </a:xfrm>
              <a:prstGeom prst="rect">
                <a:avLst/>
              </a:prstGeom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164A7C6-286C-AB35-0714-7A092784607C}"/>
                </a:ext>
              </a:extLst>
            </p:cNvPr>
            <p:cNvGrpSpPr/>
            <p:nvPr/>
          </p:nvGrpSpPr>
          <p:grpSpPr>
            <a:xfrm>
              <a:off x="6041287" y="2506444"/>
              <a:ext cx="6203138" cy="685933"/>
              <a:chOff x="6041287" y="2506444"/>
              <a:chExt cx="6203138" cy="685933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6890022" y="2506444"/>
                <a:ext cx="4505671" cy="685933"/>
                <a:chOff x="6890022" y="2506444"/>
                <a:chExt cx="4505671" cy="685933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890022" y="2506444"/>
                  <a:ext cx="4505671" cy="685933"/>
                </a:xfrm>
                <a:prstGeom prst="rect">
                  <a:avLst/>
                </a:prstGeom>
              </p:spPr>
            </p:pic>
          </p:grpSp>
          <p:sp>
            <p:nvSpPr>
              <p:cNvPr id="27" name="Object 27"/>
              <p:cNvSpPr txBox="1"/>
              <p:nvPr/>
            </p:nvSpPr>
            <p:spPr>
              <a:xfrm>
                <a:off x="6041287" y="2653857"/>
                <a:ext cx="6203138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Ground Truth</a:t>
                </a:r>
                <a:endParaRPr lang="en-US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F72BDB-4D54-C4D5-B02F-8DA802A39852}"/>
              </a:ext>
            </a:extLst>
          </p:cNvPr>
          <p:cNvGrpSpPr/>
          <p:nvPr/>
        </p:nvGrpSpPr>
        <p:grpSpPr>
          <a:xfrm>
            <a:off x="12027662" y="4441387"/>
            <a:ext cx="5408886" cy="5274113"/>
            <a:chOff x="12027662" y="2506444"/>
            <a:chExt cx="5408886" cy="5274113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2130952" y="2849411"/>
              <a:ext cx="5202381" cy="4931146"/>
              <a:chOff x="12130952" y="2849411"/>
              <a:chExt cx="5202381" cy="4931146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130952" y="2849411"/>
                <a:ext cx="5202381" cy="4931146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3B42785-8735-9DDB-B280-038E18A78B99}"/>
                </a:ext>
              </a:extLst>
            </p:cNvPr>
            <p:cNvGrpSpPr/>
            <p:nvPr/>
          </p:nvGrpSpPr>
          <p:grpSpPr>
            <a:xfrm>
              <a:off x="12027662" y="2506444"/>
              <a:ext cx="5408886" cy="685933"/>
              <a:chOff x="12027662" y="2506444"/>
              <a:chExt cx="5408886" cy="685933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2479307" y="2506444"/>
                <a:ext cx="4505671" cy="685933"/>
                <a:chOff x="12479307" y="2506444"/>
                <a:chExt cx="4505671" cy="685933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2479307" y="2506444"/>
                  <a:ext cx="4505671" cy="685933"/>
                </a:xfrm>
                <a:prstGeom prst="rect">
                  <a:avLst/>
                </a:prstGeom>
              </p:spPr>
            </p:pic>
          </p:grpSp>
          <p:sp>
            <p:nvSpPr>
              <p:cNvPr id="31" name="Object 31"/>
              <p:cNvSpPr txBox="1"/>
              <p:nvPr/>
            </p:nvSpPr>
            <p:spPr>
              <a:xfrm>
                <a:off x="12027662" y="2653857"/>
                <a:ext cx="5408886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Predicted Center</a:t>
                </a:r>
                <a:endParaRPr lang="en-US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B8803F-B011-F1CF-D02B-8DCB6B619D23}"/>
              </a:ext>
            </a:extLst>
          </p:cNvPr>
          <p:cNvGrpSpPr/>
          <p:nvPr/>
        </p:nvGrpSpPr>
        <p:grpSpPr>
          <a:xfrm>
            <a:off x="5941332" y="6676843"/>
            <a:ext cx="803201" cy="803201"/>
            <a:chOff x="5941332" y="5694533"/>
            <a:chExt cx="803201" cy="80320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5941332" y="5694533"/>
              <a:ext cx="803201" cy="803201"/>
              <a:chOff x="5941332" y="5694533"/>
              <a:chExt cx="803201" cy="803201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941332" y="5694533"/>
                <a:ext cx="803201" cy="80320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6206197" y="5952265"/>
              <a:ext cx="294214" cy="287737"/>
              <a:chOff x="6206197" y="5952265"/>
              <a:chExt cx="294214" cy="287737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06197" y="5952265"/>
                <a:ext cx="294214" cy="287737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C6AD2BE-94C6-0965-57B2-A13290F952E7}"/>
              </a:ext>
            </a:extLst>
          </p:cNvPr>
          <p:cNvGrpSpPr/>
          <p:nvPr/>
        </p:nvGrpSpPr>
        <p:grpSpPr>
          <a:xfrm>
            <a:off x="11529929" y="6674629"/>
            <a:ext cx="807628" cy="807628"/>
            <a:chOff x="11529929" y="5692319"/>
            <a:chExt cx="807628" cy="80762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1529929" y="5692319"/>
              <a:ext cx="807628" cy="807628"/>
              <a:chOff x="11529929" y="5692319"/>
              <a:chExt cx="807628" cy="807628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29929" y="5692319"/>
                <a:ext cx="807628" cy="807628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789119" y="5952265"/>
              <a:ext cx="294214" cy="287737"/>
              <a:chOff x="11789119" y="5952265"/>
              <a:chExt cx="294214" cy="287737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89119" y="5952265"/>
                <a:ext cx="294214" cy="287737"/>
              </a:xfrm>
              <a:prstGeom prst="rect">
                <a:avLst/>
              </a:prstGeom>
            </p:spPr>
          </p:pic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7216F2A-5D61-A641-92E9-E657E6136E86}"/>
              </a:ext>
            </a:extLst>
          </p:cNvPr>
          <p:cNvSpPr txBox="1"/>
          <p:nvPr/>
        </p:nvSpPr>
        <p:spPr>
          <a:xfrm>
            <a:off x="2627448" y="9579659"/>
            <a:ext cx="1882039" cy="515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ko-Kore-KR" altLang="en-US" sz="1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F8DA9C-B22D-803E-A69F-3E06BF039955}"/>
              </a:ext>
            </a:extLst>
          </p:cNvPr>
          <p:cNvSpPr txBox="1"/>
          <p:nvPr/>
        </p:nvSpPr>
        <p:spPr>
          <a:xfrm>
            <a:off x="7794770" y="9566312"/>
            <a:ext cx="2684922" cy="528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ko-Kore-KR" altLang="en-US" sz="1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74FFA8-8929-A4BC-4690-C7AFD075C606}"/>
              </a:ext>
            </a:extLst>
          </p:cNvPr>
          <p:cNvSpPr txBox="1"/>
          <p:nvPr/>
        </p:nvSpPr>
        <p:spPr>
          <a:xfrm>
            <a:off x="13781036" y="9553587"/>
            <a:ext cx="1872726" cy="53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ko-Kore-KR" altLang="en-US" sz="1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E5B3AC2-7EE2-D230-DF30-2D025B3C0557}"/>
              </a:ext>
            </a:extLst>
          </p:cNvPr>
          <p:cNvGrpSpPr/>
          <p:nvPr/>
        </p:nvGrpSpPr>
        <p:grpSpPr>
          <a:xfrm>
            <a:off x="1275456" y="2224153"/>
            <a:ext cx="16057877" cy="587277"/>
            <a:chOff x="3118043" y="4101798"/>
            <a:chExt cx="16057877" cy="587277"/>
          </a:xfrm>
        </p:grpSpPr>
        <p:sp>
          <p:nvSpPr>
            <p:cNvPr id="45" name="Object 18">
              <a:extLst>
                <a:ext uri="{FF2B5EF4-FFF2-40B4-BE49-F238E27FC236}">
                  <a16:creationId xmlns:a16="http://schemas.microsoft.com/office/drawing/2014/main" id="{20229AE3-B5B9-84BC-D4DD-6860E57252BE}"/>
                </a:ext>
              </a:extLst>
            </p:cNvPr>
            <p:cNvSpPr txBox="1"/>
            <p:nvPr/>
          </p:nvSpPr>
          <p:spPr>
            <a:xfrm>
              <a:off x="3521127" y="4101798"/>
              <a:ext cx="15654793" cy="5872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ore-KR" altLang="en-US" sz="24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모델 학습 후 최종 </a:t>
              </a:r>
              <a:r>
                <a:rPr kumimoji="1" lang="en-US" altLang="ko-Kore-KR" sz="24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Output </a:t>
              </a:r>
              <a:r>
                <a:rPr kumimoji="1" lang="ko-Kore-KR" altLang="en-US" sz="24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결과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48" name="Object 19">
              <a:extLst>
                <a:ext uri="{FF2B5EF4-FFF2-40B4-BE49-F238E27FC236}">
                  <a16:creationId xmlns:a16="http://schemas.microsoft.com/office/drawing/2014/main" id="{06E6BBC4-F138-151E-4E06-A0A4A039B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0FA0EAF-30D6-AAB9-F5AA-9905DFA61197}"/>
              </a:ext>
            </a:extLst>
          </p:cNvPr>
          <p:cNvGrpSpPr/>
          <p:nvPr/>
        </p:nvGrpSpPr>
        <p:grpSpPr>
          <a:xfrm>
            <a:off x="1981200" y="2962346"/>
            <a:ext cx="2667000" cy="504754"/>
            <a:chOff x="1787610" y="5121015"/>
            <a:chExt cx="2667000" cy="504754"/>
          </a:xfrm>
        </p:grpSpPr>
        <p:pic>
          <p:nvPicPr>
            <p:cNvPr id="52" name="Object 48">
              <a:extLst>
                <a:ext uri="{FF2B5EF4-FFF2-40B4-BE49-F238E27FC236}">
                  <a16:creationId xmlns:a16="http://schemas.microsoft.com/office/drawing/2014/main" id="{39FA89EA-39B6-7465-9E40-13E41E67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7610" y="5306143"/>
              <a:ext cx="240174" cy="230166"/>
            </a:xfrm>
            <a:prstGeom prst="rect">
              <a:avLst/>
            </a:prstGeom>
          </p:spPr>
        </p:pic>
        <p:sp>
          <p:nvSpPr>
            <p:cNvPr id="54" name="Object 18">
              <a:extLst>
                <a:ext uri="{FF2B5EF4-FFF2-40B4-BE49-F238E27FC236}">
                  <a16:creationId xmlns:a16="http://schemas.microsoft.com/office/drawing/2014/main" id="{3584AAB1-1BFC-5C0C-0182-F4E5FCEFCEA3}"/>
                </a:ext>
              </a:extLst>
            </p:cNvPr>
            <p:cNvSpPr txBox="1"/>
            <p:nvPr/>
          </p:nvSpPr>
          <p:spPr>
            <a:xfrm>
              <a:off x="2143964" y="5121015"/>
              <a:ext cx="2310646" cy="5047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20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Train Loss: 7.3060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7CD7418-A936-29B8-CF71-A5F0D559F2A1}"/>
              </a:ext>
            </a:extLst>
          </p:cNvPr>
          <p:cNvGrpSpPr/>
          <p:nvPr/>
        </p:nvGrpSpPr>
        <p:grpSpPr>
          <a:xfrm>
            <a:off x="5029057" y="2962346"/>
            <a:ext cx="2667000" cy="504754"/>
            <a:chOff x="1787610" y="5114194"/>
            <a:chExt cx="2667000" cy="504754"/>
          </a:xfrm>
        </p:grpSpPr>
        <p:pic>
          <p:nvPicPr>
            <p:cNvPr id="60" name="Object 48">
              <a:extLst>
                <a:ext uri="{FF2B5EF4-FFF2-40B4-BE49-F238E27FC236}">
                  <a16:creationId xmlns:a16="http://schemas.microsoft.com/office/drawing/2014/main" id="{326F6904-638D-F11D-46BE-D6ED2EAB9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7610" y="5306143"/>
              <a:ext cx="240174" cy="230166"/>
            </a:xfrm>
            <a:prstGeom prst="rect">
              <a:avLst/>
            </a:prstGeom>
          </p:spPr>
        </p:pic>
        <p:sp>
          <p:nvSpPr>
            <p:cNvPr id="62" name="Object 18">
              <a:extLst>
                <a:ext uri="{FF2B5EF4-FFF2-40B4-BE49-F238E27FC236}">
                  <a16:creationId xmlns:a16="http://schemas.microsoft.com/office/drawing/2014/main" id="{7365584D-A430-883D-ABD6-107EE35422EF}"/>
                </a:ext>
              </a:extLst>
            </p:cNvPr>
            <p:cNvSpPr txBox="1"/>
            <p:nvPr/>
          </p:nvSpPr>
          <p:spPr>
            <a:xfrm>
              <a:off x="2143963" y="5114194"/>
              <a:ext cx="2310647" cy="5047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20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Val Loss: 21.2155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3532FE77-5777-2F69-1856-1899B4BB0E03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457838FD-9972-36C0-7CD0-295339F724B3}"/>
              </a:ext>
            </a:extLst>
          </p:cNvPr>
          <p:cNvSpPr txBox="1"/>
          <p:nvPr/>
        </p:nvSpPr>
        <p:spPr>
          <a:xfrm>
            <a:off x="952381" y="1074000"/>
            <a:ext cx="50023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Results &amp; Discussion</a:t>
            </a:r>
            <a:endParaRPr lang="en-US" dirty="0">
              <a:solidFill>
                <a:schemeClr val="bg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2C567CF1-F3CF-A01E-F330-879555713256}"/>
              </a:ext>
            </a:extLst>
          </p:cNvPr>
          <p:cNvSpPr txBox="1"/>
          <p:nvPr/>
        </p:nvSpPr>
        <p:spPr>
          <a:xfrm>
            <a:off x="4053571" y="930172"/>
            <a:ext cx="101785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ko-KR" sz="28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Our Approach</a:t>
            </a:r>
            <a:endParaRPr lang="en-US" dirty="0">
              <a:solidFill>
                <a:schemeClr val="bg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C8B1728-DA43-C310-06FF-C3628683DAD4}"/>
              </a:ext>
            </a:extLst>
          </p:cNvPr>
          <p:cNvGrpSpPr/>
          <p:nvPr/>
        </p:nvGrpSpPr>
        <p:grpSpPr>
          <a:xfrm>
            <a:off x="8076914" y="2962346"/>
            <a:ext cx="3035943" cy="504754"/>
            <a:chOff x="1787610" y="5114194"/>
            <a:chExt cx="3035943" cy="504754"/>
          </a:xfrm>
        </p:grpSpPr>
        <p:pic>
          <p:nvPicPr>
            <p:cNvPr id="34" name="Object 48">
              <a:extLst>
                <a:ext uri="{FF2B5EF4-FFF2-40B4-BE49-F238E27FC236}">
                  <a16:creationId xmlns:a16="http://schemas.microsoft.com/office/drawing/2014/main" id="{75F767FD-89EA-4B18-88B5-F3F34D93F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7610" y="5306143"/>
              <a:ext cx="240174" cy="230166"/>
            </a:xfrm>
            <a:prstGeom prst="rect">
              <a:avLst/>
            </a:prstGeom>
          </p:spPr>
        </p:pic>
        <p:sp>
          <p:nvSpPr>
            <p:cNvPr id="36" name="Object 18">
              <a:extLst>
                <a:ext uri="{FF2B5EF4-FFF2-40B4-BE49-F238E27FC236}">
                  <a16:creationId xmlns:a16="http://schemas.microsoft.com/office/drawing/2014/main" id="{C071A30F-F1D4-3639-2549-8DED9E278C92}"/>
                </a:ext>
              </a:extLst>
            </p:cNvPr>
            <p:cNvSpPr txBox="1"/>
            <p:nvPr/>
          </p:nvSpPr>
          <p:spPr>
            <a:xfrm>
              <a:off x="2143963" y="5114194"/>
              <a:ext cx="2679590" cy="5047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20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Test Loss: 16.9427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B214B-AD6B-E166-C60A-6EC3EEFC5DF6}"/>
              </a:ext>
            </a:extLst>
          </p:cNvPr>
          <p:cNvGrpSpPr/>
          <p:nvPr/>
        </p:nvGrpSpPr>
        <p:grpSpPr>
          <a:xfrm>
            <a:off x="11493715" y="2962346"/>
            <a:ext cx="4621849" cy="967957"/>
            <a:chOff x="1787610" y="5114194"/>
            <a:chExt cx="4621849" cy="967957"/>
          </a:xfrm>
        </p:grpSpPr>
        <p:pic>
          <p:nvPicPr>
            <p:cNvPr id="39" name="Object 48">
              <a:extLst>
                <a:ext uri="{FF2B5EF4-FFF2-40B4-BE49-F238E27FC236}">
                  <a16:creationId xmlns:a16="http://schemas.microsoft.com/office/drawing/2014/main" id="{C0DD2143-0F6B-16E0-83F8-D8462660E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7610" y="5306143"/>
              <a:ext cx="240174" cy="230166"/>
            </a:xfrm>
            <a:prstGeom prst="rect">
              <a:avLst/>
            </a:prstGeom>
          </p:spPr>
        </p:pic>
        <p:sp>
          <p:nvSpPr>
            <p:cNvPr id="41" name="Object 18">
              <a:extLst>
                <a:ext uri="{FF2B5EF4-FFF2-40B4-BE49-F238E27FC236}">
                  <a16:creationId xmlns:a16="http://schemas.microsoft.com/office/drawing/2014/main" id="{5CA14680-D071-A901-3BA3-BB02C70B1426}"/>
                </a:ext>
              </a:extLst>
            </p:cNvPr>
            <p:cNvSpPr txBox="1"/>
            <p:nvPr/>
          </p:nvSpPr>
          <p:spPr>
            <a:xfrm>
              <a:off x="2143963" y="5114194"/>
              <a:ext cx="4265496" cy="9679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20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Test Patch Image Accuracy: 91.91%</a:t>
              </a:r>
            </a:p>
            <a:p>
              <a:pPr>
                <a:lnSpc>
                  <a:spcPct val="150000"/>
                </a:lnSpc>
              </a:pPr>
              <a:r>
                <a:rPr kumimoji="1" lang="en-US" sz="20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(</a:t>
              </a:r>
              <a:r>
                <a:rPr kumimoji="1" lang="en-US" altLang="ko-Kore-KR" sz="20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  <a:sym typeface="Wingdings" pitchFamily="2" charset="2"/>
                </a:rPr>
                <a:t>22</a:t>
              </a:r>
              <a:r>
                <a:rPr kumimoji="1" lang="ko-Kore-KR" altLang="en-US" sz="20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  <a:sym typeface="Wingdings" pitchFamily="2" charset="2"/>
                </a:rPr>
                <a:t>개 중 </a:t>
              </a:r>
              <a:r>
                <a:rPr kumimoji="1" lang="en-US" altLang="ko-Kore-KR" sz="20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  <a:sym typeface="Wingdings" pitchFamily="2" charset="2"/>
                </a:rPr>
                <a:t>2</a:t>
              </a:r>
              <a:r>
                <a:rPr kumimoji="1" lang="en-US" altLang="ko-KR" sz="20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  <a:sym typeface="Wingdings" pitchFamily="2" charset="2"/>
                </a:rPr>
                <a:t>0</a:t>
              </a:r>
              <a:r>
                <a:rPr kumimoji="1" lang="ko-KR" altLang="en-US" sz="20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  <a:sym typeface="Wingdings" pitchFamily="2" charset="2"/>
                </a:rPr>
                <a:t>개 탐지</a:t>
              </a:r>
              <a:r>
                <a:rPr kumimoji="1" lang="en-US" sz="20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4481EC98-74ED-6E7F-D8ED-AE9D1006C1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8003"/>
          <a:stretch/>
        </p:blipFill>
        <p:spPr>
          <a:xfrm>
            <a:off x="2144865" y="5372100"/>
            <a:ext cx="2847201" cy="41364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0AE7A8A-1938-86C6-A9E2-D21210C278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8003"/>
          <a:stretch/>
        </p:blipFill>
        <p:spPr>
          <a:xfrm>
            <a:off x="13288697" y="5372100"/>
            <a:ext cx="2847202" cy="41364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5C5DE0BF-E020-4B7E-C4CA-6F82709CF32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611" r="34392"/>
          <a:stretch/>
        </p:blipFill>
        <p:spPr>
          <a:xfrm>
            <a:off x="7724476" y="5372100"/>
            <a:ext cx="2847202" cy="4136400"/>
          </a:xfrm>
          <a:prstGeom prst="rect">
            <a:avLst/>
          </a:prstGeom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ADC7FD-435B-E92F-5511-C0B5EC798057}"/>
              </a:ext>
            </a:extLst>
          </p:cNvPr>
          <p:cNvCxnSpPr>
            <a:cxnSpLocks/>
          </p:cNvCxnSpPr>
          <p:nvPr/>
        </p:nvCxnSpPr>
        <p:spPr>
          <a:xfrm flipH="1">
            <a:off x="9971164" y="7249927"/>
            <a:ext cx="1141693" cy="11722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직선 화살표 연결선 960">
            <a:extLst>
              <a:ext uri="{FF2B5EF4-FFF2-40B4-BE49-F238E27FC236}">
                <a16:creationId xmlns:a16="http://schemas.microsoft.com/office/drawing/2014/main" id="{F6792BEA-FE16-BEFA-B5B9-7B409C8BE258}"/>
              </a:ext>
            </a:extLst>
          </p:cNvPr>
          <p:cNvCxnSpPr>
            <a:cxnSpLocks/>
          </p:cNvCxnSpPr>
          <p:nvPr/>
        </p:nvCxnSpPr>
        <p:spPr>
          <a:xfrm flipH="1">
            <a:off x="15612671" y="7644075"/>
            <a:ext cx="1141693" cy="117229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170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053571" y="930172"/>
            <a:ext cx="1017857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Conclusion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" name="Object 9">
            <a:extLst>
              <a:ext uri="{FF2B5EF4-FFF2-40B4-BE49-F238E27FC236}">
                <a16:creationId xmlns:a16="http://schemas.microsoft.com/office/drawing/2014/main" id="{F1B40D2A-014B-72E3-B584-B132995BB1E2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C7F16D-C563-B1CC-E7B3-FDA82FB4AF30}"/>
              </a:ext>
            </a:extLst>
          </p:cNvPr>
          <p:cNvGrpSpPr/>
          <p:nvPr/>
        </p:nvGrpSpPr>
        <p:grpSpPr>
          <a:xfrm>
            <a:off x="952381" y="2132689"/>
            <a:ext cx="16389587" cy="7811411"/>
            <a:chOff x="-9292464" y="2550671"/>
            <a:chExt cx="16389587" cy="67572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F4E4E5-49A4-7C3E-5A69-0EE44DC844DF}"/>
                </a:ext>
              </a:extLst>
            </p:cNvPr>
            <p:cNvSpPr/>
            <p:nvPr/>
          </p:nvSpPr>
          <p:spPr>
            <a:xfrm>
              <a:off x="-9292464" y="2550672"/>
              <a:ext cx="13983597" cy="671386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5933" y="2550671"/>
              <a:ext cx="5911190" cy="67572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25BF0AC-4F91-D803-1C0B-FB78AA2F6853}"/>
              </a:ext>
            </a:extLst>
          </p:cNvPr>
          <p:cNvGrpSpPr/>
          <p:nvPr/>
        </p:nvGrpSpPr>
        <p:grpSpPr>
          <a:xfrm>
            <a:off x="1600200" y="2476500"/>
            <a:ext cx="15500624" cy="2698051"/>
            <a:chOff x="1600200" y="2983314"/>
            <a:chExt cx="15500624" cy="269805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D962B26-6343-24FD-371F-6D1FC6D5A1FD}"/>
                </a:ext>
              </a:extLst>
            </p:cNvPr>
            <p:cNvGrpSpPr/>
            <p:nvPr/>
          </p:nvGrpSpPr>
          <p:grpSpPr>
            <a:xfrm>
              <a:off x="1600200" y="2983314"/>
              <a:ext cx="12960853" cy="461665"/>
              <a:chOff x="2965643" y="4096305"/>
              <a:chExt cx="12960853" cy="461665"/>
            </a:xfrm>
          </p:grpSpPr>
          <p:sp>
            <p:nvSpPr>
              <p:cNvPr id="16" name="Object 18">
                <a:extLst>
                  <a:ext uri="{FF2B5EF4-FFF2-40B4-BE49-F238E27FC236}">
                    <a16:creationId xmlns:a16="http://schemas.microsoft.com/office/drawing/2014/main" id="{A68216F9-4845-1174-53D0-0BDB82B53292}"/>
                  </a:ext>
                </a:extLst>
              </p:cNvPr>
              <p:cNvSpPr txBox="1"/>
              <p:nvPr/>
            </p:nvSpPr>
            <p:spPr>
              <a:xfrm>
                <a:off x="3368727" y="4096305"/>
                <a:ext cx="12557769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en-US" altLang="ko-Kore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Contribution</a:t>
                </a:r>
                <a:endParaRPr lang="en-US" dirty="0"/>
              </a:p>
            </p:txBody>
          </p:sp>
          <p:grpSp>
            <p:nvGrpSpPr>
              <p:cNvPr id="19" name="그룹 1005">
                <a:extLst>
                  <a:ext uri="{FF2B5EF4-FFF2-40B4-BE49-F238E27FC236}">
                    <a16:creationId xmlns:a16="http://schemas.microsoft.com/office/drawing/2014/main" id="{B64A1E8C-47B2-64BB-4828-8F4F52B47E42}"/>
                  </a:ext>
                </a:extLst>
              </p:cNvPr>
              <p:cNvGrpSpPr/>
              <p:nvPr/>
            </p:nvGrpSpPr>
            <p:grpSpPr>
              <a:xfrm>
                <a:off x="2965643" y="4183685"/>
                <a:ext cx="286905" cy="286905"/>
                <a:chOff x="1975125" y="4694181"/>
                <a:chExt cx="286905" cy="286905"/>
              </a:xfrm>
            </p:grpSpPr>
            <p:pic>
              <p:nvPicPr>
                <p:cNvPr id="21" name="Object 19">
                  <a:extLst>
                    <a:ext uri="{FF2B5EF4-FFF2-40B4-BE49-F238E27FC236}">
                      <a16:creationId xmlns:a16="http://schemas.microsoft.com/office/drawing/2014/main" id="{A1B8E7FC-924F-4C1C-3206-ACC2DA1ED6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975125" y="4694181"/>
                  <a:ext cx="286905" cy="2869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171FA18-9193-D8D3-E69C-37AC9800D2A7}"/>
                </a:ext>
              </a:extLst>
            </p:cNvPr>
            <p:cNvGrpSpPr/>
            <p:nvPr/>
          </p:nvGrpSpPr>
          <p:grpSpPr>
            <a:xfrm>
              <a:off x="2027235" y="3605665"/>
              <a:ext cx="14339950" cy="830997"/>
              <a:chOff x="3012374" y="4923137"/>
              <a:chExt cx="14339950" cy="830997"/>
            </a:xfrm>
          </p:grpSpPr>
          <p:grpSp>
            <p:nvGrpSpPr>
              <p:cNvPr id="9" name="그룹 1013">
                <a:extLst>
                  <a:ext uri="{FF2B5EF4-FFF2-40B4-BE49-F238E27FC236}">
                    <a16:creationId xmlns:a16="http://schemas.microsoft.com/office/drawing/2014/main" id="{005570BE-BE6E-8765-483A-C565A442D0D1}"/>
                  </a:ext>
                </a:extLst>
              </p:cNvPr>
              <p:cNvGrpSpPr/>
              <p:nvPr/>
            </p:nvGrpSpPr>
            <p:grpSpPr>
              <a:xfrm>
                <a:off x="3012374" y="5036526"/>
                <a:ext cx="240174" cy="234887"/>
                <a:chOff x="1888427" y="6735244"/>
                <a:chExt cx="240174" cy="234887"/>
              </a:xfrm>
            </p:grpSpPr>
            <p:pic>
              <p:nvPicPr>
                <p:cNvPr id="11" name="Object 48">
                  <a:extLst>
                    <a:ext uri="{FF2B5EF4-FFF2-40B4-BE49-F238E27FC236}">
                      <a16:creationId xmlns:a16="http://schemas.microsoft.com/office/drawing/2014/main" id="{BF8FF6DF-922D-AEF6-5A4C-0C0098638A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888427" y="6735244"/>
                  <a:ext cx="240174" cy="234887"/>
                </a:xfrm>
                <a:prstGeom prst="rect">
                  <a:avLst/>
                </a:prstGeom>
              </p:spPr>
            </p:pic>
          </p:grpSp>
          <p:sp>
            <p:nvSpPr>
              <p:cNvPr id="23" name="Object 18">
                <a:extLst>
                  <a:ext uri="{FF2B5EF4-FFF2-40B4-BE49-F238E27FC236}">
                    <a16:creationId xmlns:a16="http://schemas.microsoft.com/office/drawing/2014/main" id="{6471F2C3-699B-071D-80C8-C3210D660357}"/>
                  </a:ext>
                </a:extLst>
              </p:cNvPr>
              <p:cNvSpPr txBox="1"/>
              <p:nvPr/>
            </p:nvSpPr>
            <p:spPr>
              <a:xfrm>
                <a:off x="3368727" y="4923137"/>
                <a:ext cx="13983597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본 연구는 </a:t>
                </a:r>
                <a:r>
                  <a:rPr kumimoji="1" lang="ko-Kore-KR" altLang="en-US" sz="2400" dirty="0">
                    <a:solidFill>
                      <a:srgbClr val="5068A9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적은 데이터셋</a:t>
                </a:r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의 수와 </a:t>
                </a:r>
                <a:r>
                  <a:rPr kumimoji="1" lang="ko-Kore-KR" altLang="en-US" sz="2400" dirty="0">
                    <a:solidFill>
                      <a:srgbClr val="5068A9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노이즈</a:t>
                </a:r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가 많은 경우의 </a:t>
                </a:r>
                <a:r>
                  <a:rPr kumimoji="1" lang="en-US" altLang="ko-Kore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Object Detection </a:t>
                </a:r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문제를 해결하기 위한 접근 방식과 알고리즘을 제안함</a:t>
                </a:r>
                <a:endParaRPr lang="en-US" dirty="0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7C27464-143D-4D0C-ECB1-09BD5E10141D}"/>
                </a:ext>
              </a:extLst>
            </p:cNvPr>
            <p:cNvGrpSpPr/>
            <p:nvPr/>
          </p:nvGrpSpPr>
          <p:grpSpPr>
            <a:xfrm>
              <a:off x="2027235" y="4597348"/>
              <a:ext cx="15073589" cy="461665"/>
              <a:chOff x="3012374" y="4923137"/>
              <a:chExt cx="15073589" cy="461665"/>
            </a:xfrm>
          </p:grpSpPr>
          <p:grpSp>
            <p:nvGrpSpPr>
              <p:cNvPr id="13" name="그룹 1013">
                <a:extLst>
                  <a:ext uri="{FF2B5EF4-FFF2-40B4-BE49-F238E27FC236}">
                    <a16:creationId xmlns:a16="http://schemas.microsoft.com/office/drawing/2014/main" id="{9A5CEB3F-E4A6-2E33-A216-505FB3CA1278}"/>
                  </a:ext>
                </a:extLst>
              </p:cNvPr>
              <p:cNvGrpSpPr/>
              <p:nvPr/>
            </p:nvGrpSpPr>
            <p:grpSpPr>
              <a:xfrm>
                <a:off x="3012374" y="5036526"/>
                <a:ext cx="240174" cy="234887"/>
                <a:chOff x="1888427" y="6735244"/>
                <a:chExt cx="240174" cy="234887"/>
              </a:xfrm>
            </p:grpSpPr>
            <p:pic>
              <p:nvPicPr>
                <p:cNvPr id="17" name="Object 48">
                  <a:extLst>
                    <a:ext uri="{FF2B5EF4-FFF2-40B4-BE49-F238E27FC236}">
                      <a16:creationId xmlns:a16="http://schemas.microsoft.com/office/drawing/2014/main" id="{BCE9B9C1-E5D2-3ABD-0D25-D098BB8D92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888427" y="6735244"/>
                  <a:ext cx="240174" cy="234887"/>
                </a:xfrm>
                <a:prstGeom prst="rect">
                  <a:avLst/>
                </a:prstGeom>
              </p:spPr>
            </p:pic>
          </p:grpSp>
          <p:sp>
            <p:nvSpPr>
              <p:cNvPr id="14" name="Object 18">
                <a:extLst>
                  <a:ext uri="{FF2B5EF4-FFF2-40B4-BE49-F238E27FC236}">
                    <a16:creationId xmlns:a16="http://schemas.microsoft.com/office/drawing/2014/main" id="{3960D785-62C8-F4A6-8C30-4F2B0F9142FB}"/>
                  </a:ext>
                </a:extLst>
              </p:cNvPr>
              <p:cNvSpPr txBox="1"/>
              <p:nvPr/>
            </p:nvSpPr>
            <p:spPr>
              <a:xfrm>
                <a:off x="3368727" y="4923137"/>
                <a:ext cx="14717236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본 연구가 제안한 알고리즘을 통해 </a:t>
                </a:r>
                <a:r>
                  <a:rPr kumimoji="1" lang="en-US" altLang="ko-Kore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1:N </a:t>
                </a:r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탐지 문제를 </a:t>
                </a:r>
                <a:r>
                  <a:rPr kumimoji="1" lang="en-US" altLang="ko-Kore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1:1 </a:t>
                </a:r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탐지로 </a:t>
                </a:r>
                <a:r>
                  <a:rPr kumimoji="1" lang="ko-Kore-KR" altLang="en-US" sz="2400" dirty="0">
                    <a:solidFill>
                      <a:srgbClr val="5068A9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차원 축소</a:t>
                </a:r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하여 더욱 정확한 탐지 성능을 낼 수 있었음</a:t>
                </a:r>
                <a:endParaRPr lang="en-US" dirty="0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7767CD-EEA4-8A62-43E8-722E5D26AA0E}"/>
                </a:ext>
              </a:extLst>
            </p:cNvPr>
            <p:cNvGrpSpPr/>
            <p:nvPr/>
          </p:nvGrpSpPr>
          <p:grpSpPr>
            <a:xfrm>
              <a:off x="2027235" y="5219700"/>
              <a:ext cx="15073589" cy="461665"/>
              <a:chOff x="3012374" y="4923137"/>
              <a:chExt cx="15073589" cy="461665"/>
            </a:xfrm>
          </p:grpSpPr>
          <p:grpSp>
            <p:nvGrpSpPr>
              <p:cNvPr id="24" name="그룹 1013">
                <a:extLst>
                  <a:ext uri="{FF2B5EF4-FFF2-40B4-BE49-F238E27FC236}">
                    <a16:creationId xmlns:a16="http://schemas.microsoft.com/office/drawing/2014/main" id="{B861FE2C-14AC-0A1D-1BB0-2E8AFBC84A18}"/>
                  </a:ext>
                </a:extLst>
              </p:cNvPr>
              <p:cNvGrpSpPr/>
              <p:nvPr/>
            </p:nvGrpSpPr>
            <p:grpSpPr>
              <a:xfrm>
                <a:off x="3012374" y="5036526"/>
                <a:ext cx="240174" cy="234887"/>
                <a:chOff x="1888427" y="6735244"/>
                <a:chExt cx="240174" cy="234887"/>
              </a:xfrm>
            </p:grpSpPr>
            <p:pic>
              <p:nvPicPr>
                <p:cNvPr id="28" name="Object 48">
                  <a:extLst>
                    <a:ext uri="{FF2B5EF4-FFF2-40B4-BE49-F238E27FC236}">
                      <a16:creationId xmlns:a16="http://schemas.microsoft.com/office/drawing/2014/main" id="{A37A7BC2-3D9D-AC02-A136-A4B40C0604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888427" y="6735244"/>
                  <a:ext cx="240174" cy="234887"/>
                </a:xfrm>
                <a:prstGeom prst="rect">
                  <a:avLst/>
                </a:prstGeom>
              </p:spPr>
            </p:pic>
          </p:grpSp>
          <p:sp>
            <p:nvSpPr>
              <p:cNvPr id="27" name="Object 18">
                <a:extLst>
                  <a:ext uri="{FF2B5EF4-FFF2-40B4-BE49-F238E27FC236}">
                    <a16:creationId xmlns:a16="http://schemas.microsoft.com/office/drawing/2014/main" id="{A47CEA99-C5BE-0AD7-0755-3AB5E36687C3}"/>
                  </a:ext>
                </a:extLst>
              </p:cNvPr>
              <p:cNvSpPr txBox="1"/>
              <p:nvPr/>
            </p:nvSpPr>
            <p:spPr>
              <a:xfrm>
                <a:off x="3368727" y="4923137"/>
                <a:ext cx="14717236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또한</a:t>
                </a:r>
                <a:r>
                  <a:rPr kumimoji="1" lang="en-US" altLang="ko-Kore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, </a:t>
                </a:r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이러한 접근법을 통해 경량화된 모델과 일종의 데이터 증폭 효과를 얻을 수 있었음</a:t>
                </a:r>
                <a:endParaRPr 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AD2EC35-39A1-4324-591D-35D4CE7BC51E}"/>
              </a:ext>
            </a:extLst>
          </p:cNvPr>
          <p:cNvGrpSpPr/>
          <p:nvPr/>
        </p:nvGrpSpPr>
        <p:grpSpPr>
          <a:xfrm>
            <a:off x="1600200" y="5740290"/>
            <a:ext cx="15535348" cy="1666635"/>
            <a:chOff x="1743652" y="6126389"/>
            <a:chExt cx="15535348" cy="166663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0C9C183-3FDA-87CC-2DFE-250DC2F3CC75}"/>
                </a:ext>
              </a:extLst>
            </p:cNvPr>
            <p:cNvGrpSpPr/>
            <p:nvPr/>
          </p:nvGrpSpPr>
          <p:grpSpPr>
            <a:xfrm>
              <a:off x="1743652" y="6126389"/>
              <a:ext cx="12960853" cy="461665"/>
              <a:chOff x="2965643" y="4096305"/>
              <a:chExt cx="12960853" cy="461665"/>
            </a:xfrm>
          </p:grpSpPr>
          <p:sp>
            <p:nvSpPr>
              <p:cNvPr id="51" name="Object 18">
                <a:extLst>
                  <a:ext uri="{FF2B5EF4-FFF2-40B4-BE49-F238E27FC236}">
                    <a16:creationId xmlns:a16="http://schemas.microsoft.com/office/drawing/2014/main" id="{8339857A-0CA3-DF53-F31B-2A9DCA239C79}"/>
                  </a:ext>
                </a:extLst>
              </p:cNvPr>
              <p:cNvSpPr txBox="1"/>
              <p:nvPr/>
            </p:nvSpPr>
            <p:spPr>
              <a:xfrm>
                <a:off x="3368727" y="4096305"/>
                <a:ext cx="12557769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en-US" altLang="ko-Kore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Limitation</a:t>
                </a:r>
                <a:endParaRPr lang="en-US" dirty="0"/>
              </a:p>
            </p:txBody>
          </p:sp>
          <p:grpSp>
            <p:nvGrpSpPr>
              <p:cNvPr id="52" name="그룹 1005">
                <a:extLst>
                  <a:ext uri="{FF2B5EF4-FFF2-40B4-BE49-F238E27FC236}">
                    <a16:creationId xmlns:a16="http://schemas.microsoft.com/office/drawing/2014/main" id="{9C811E4D-3C17-E64C-BD90-A6CEEF7212C7}"/>
                  </a:ext>
                </a:extLst>
              </p:cNvPr>
              <p:cNvGrpSpPr/>
              <p:nvPr/>
            </p:nvGrpSpPr>
            <p:grpSpPr>
              <a:xfrm>
                <a:off x="2965643" y="4183685"/>
                <a:ext cx="286905" cy="286905"/>
                <a:chOff x="1975125" y="4694181"/>
                <a:chExt cx="286905" cy="286905"/>
              </a:xfrm>
            </p:grpSpPr>
            <p:pic>
              <p:nvPicPr>
                <p:cNvPr id="53" name="Object 19">
                  <a:extLst>
                    <a:ext uri="{FF2B5EF4-FFF2-40B4-BE49-F238E27FC236}">
                      <a16:creationId xmlns:a16="http://schemas.microsoft.com/office/drawing/2014/main" id="{7EE810AD-FCF6-8831-CCBD-076A4F0FF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975125" y="4694181"/>
                  <a:ext cx="286905" cy="2869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77CCEB3-29E8-D464-2D64-46C90A073334}"/>
                </a:ext>
              </a:extLst>
            </p:cNvPr>
            <p:cNvGrpSpPr/>
            <p:nvPr/>
          </p:nvGrpSpPr>
          <p:grpSpPr>
            <a:xfrm>
              <a:off x="2170687" y="6748740"/>
              <a:ext cx="14339950" cy="461665"/>
              <a:chOff x="3012374" y="4923137"/>
              <a:chExt cx="14339950" cy="461665"/>
            </a:xfrm>
          </p:grpSpPr>
          <p:grpSp>
            <p:nvGrpSpPr>
              <p:cNvPr id="48" name="그룹 1013">
                <a:extLst>
                  <a:ext uri="{FF2B5EF4-FFF2-40B4-BE49-F238E27FC236}">
                    <a16:creationId xmlns:a16="http://schemas.microsoft.com/office/drawing/2014/main" id="{AFA49FFB-0366-E19F-EB5C-2CCF716AB87F}"/>
                  </a:ext>
                </a:extLst>
              </p:cNvPr>
              <p:cNvGrpSpPr/>
              <p:nvPr/>
            </p:nvGrpSpPr>
            <p:grpSpPr>
              <a:xfrm>
                <a:off x="3012374" y="5036526"/>
                <a:ext cx="240174" cy="234887"/>
                <a:chOff x="1888427" y="6735244"/>
                <a:chExt cx="240174" cy="234887"/>
              </a:xfrm>
            </p:grpSpPr>
            <p:pic>
              <p:nvPicPr>
                <p:cNvPr id="50" name="Object 48">
                  <a:extLst>
                    <a:ext uri="{FF2B5EF4-FFF2-40B4-BE49-F238E27FC236}">
                      <a16:creationId xmlns:a16="http://schemas.microsoft.com/office/drawing/2014/main" id="{BD9A5981-5EEA-78F0-CC38-9A816FC827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888427" y="6735244"/>
                  <a:ext cx="240174" cy="234887"/>
                </a:xfrm>
                <a:prstGeom prst="rect">
                  <a:avLst/>
                </a:prstGeom>
              </p:spPr>
            </p:pic>
          </p:grpSp>
          <p:sp>
            <p:nvSpPr>
              <p:cNvPr id="49" name="Object 18">
                <a:extLst>
                  <a:ext uri="{FF2B5EF4-FFF2-40B4-BE49-F238E27FC236}">
                    <a16:creationId xmlns:a16="http://schemas.microsoft.com/office/drawing/2014/main" id="{EA4D6FC9-DCA3-3D82-7437-C220A79D872A}"/>
                  </a:ext>
                </a:extLst>
              </p:cNvPr>
              <p:cNvSpPr txBox="1"/>
              <p:nvPr/>
            </p:nvSpPr>
            <p:spPr>
              <a:xfrm>
                <a:off x="3368727" y="4923137"/>
                <a:ext cx="13983597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en-US" altLang="ko-Kore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Domain Specific</a:t>
                </a:r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한 접근법으로 </a:t>
                </a:r>
                <a:r>
                  <a:rPr kumimoji="1" lang="en-US" altLang="ko-Kore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General</a:t>
                </a:r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한 탐지 문제에 적용하기는 어려움</a:t>
                </a:r>
                <a:endParaRPr 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779909-01F4-AD9B-770D-D7498103A177}"/>
                </a:ext>
              </a:extLst>
            </p:cNvPr>
            <p:cNvGrpSpPr/>
            <p:nvPr/>
          </p:nvGrpSpPr>
          <p:grpSpPr>
            <a:xfrm>
              <a:off x="2205411" y="7331359"/>
              <a:ext cx="15073589" cy="461665"/>
              <a:chOff x="3012374" y="4923137"/>
              <a:chExt cx="15073589" cy="461665"/>
            </a:xfrm>
          </p:grpSpPr>
          <p:grpSp>
            <p:nvGrpSpPr>
              <p:cNvPr id="43" name="그룹 1013">
                <a:extLst>
                  <a:ext uri="{FF2B5EF4-FFF2-40B4-BE49-F238E27FC236}">
                    <a16:creationId xmlns:a16="http://schemas.microsoft.com/office/drawing/2014/main" id="{E544A435-CE41-29B5-E749-60E4AFEEFC47}"/>
                  </a:ext>
                </a:extLst>
              </p:cNvPr>
              <p:cNvGrpSpPr/>
              <p:nvPr/>
            </p:nvGrpSpPr>
            <p:grpSpPr>
              <a:xfrm>
                <a:off x="3012374" y="5036526"/>
                <a:ext cx="240174" cy="234887"/>
                <a:chOff x="1888427" y="6735244"/>
                <a:chExt cx="240174" cy="234887"/>
              </a:xfrm>
            </p:grpSpPr>
            <p:pic>
              <p:nvPicPr>
                <p:cNvPr id="47" name="Object 48">
                  <a:extLst>
                    <a:ext uri="{FF2B5EF4-FFF2-40B4-BE49-F238E27FC236}">
                      <a16:creationId xmlns:a16="http://schemas.microsoft.com/office/drawing/2014/main" id="{3A130BD0-84EC-1184-7D39-5B6544D4D7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888427" y="6735244"/>
                  <a:ext cx="240174" cy="234887"/>
                </a:xfrm>
                <a:prstGeom prst="rect">
                  <a:avLst/>
                </a:prstGeom>
              </p:spPr>
            </p:pic>
          </p:grpSp>
          <p:sp>
            <p:nvSpPr>
              <p:cNvPr id="46" name="Object 18">
                <a:extLst>
                  <a:ext uri="{FF2B5EF4-FFF2-40B4-BE49-F238E27FC236}">
                    <a16:creationId xmlns:a16="http://schemas.microsoft.com/office/drawing/2014/main" id="{6242B43D-B8BA-DC1B-0FF7-BB7F222EFD06}"/>
                  </a:ext>
                </a:extLst>
              </p:cNvPr>
              <p:cNvSpPr txBox="1"/>
              <p:nvPr/>
            </p:nvSpPr>
            <p:spPr>
              <a:xfrm>
                <a:off x="3368727" y="4923137"/>
                <a:ext cx="14717236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일정한 규칙에 따른 이미지 전처리가 필요함</a:t>
                </a:r>
                <a:endParaRPr lang="en-US" dirty="0"/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0167F88-2D18-3751-4B9A-EAB0AD956239}"/>
              </a:ext>
            </a:extLst>
          </p:cNvPr>
          <p:cNvGrpSpPr/>
          <p:nvPr/>
        </p:nvGrpSpPr>
        <p:grpSpPr>
          <a:xfrm>
            <a:off x="1600200" y="7972665"/>
            <a:ext cx="15535348" cy="1666635"/>
            <a:chOff x="1743652" y="6126389"/>
            <a:chExt cx="15535348" cy="1666635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3CF1965-C583-FC43-3B6B-3FBBD8FA1A20}"/>
                </a:ext>
              </a:extLst>
            </p:cNvPr>
            <p:cNvGrpSpPr/>
            <p:nvPr/>
          </p:nvGrpSpPr>
          <p:grpSpPr>
            <a:xfrm>
              <a:off x="1743652" y="6126389"/>
              <a:ext cx="12960853" cy="461665"/>
              <a:chOff x="2965643" y="4096305"/>
              <a:chExt cx="12960853" cy="461665"/>
            </a:xfrm>
          </p:grpSpPr>
          <p:sp>
            <p:nvSpPr>
              <p:cNvPr id="961" name="Object 18">
                <a:extLst>
                  <a:ext uri="{FF2B5EF4-FFF2-40B4-BE49-F238E27FC236}">
                    <a16:creationId xmlns:a16="http://schemas.microsoft.com/office/drawing/2014/main" id="{D49F67C0-0DB8-DE9E-89BE-A8C3790E0EFC}"/>
                  </a:ext>
                </a:extLst>
              </p:cNvPr>
              <p:cNvSpPr txBox="1"/>
              <p:nvPr/>
            </p:nvSpPr>
            <p:spPr>
              <a:xfrm>
                <a:off x="3368727" y="4096305"/>
                <a:ext cx="12557769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en-US" altLang="ko-Kore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Future Work</a:t>
                </a:r>
                <a:endParaRPr lang="en-US" dirty="0"/>
              </a:p>
            </p:txBody>
          </p:sp>
          <p:grpSp>
            <p:nvGrpSpPr>
              <p:cNvPr id="962" name="그룹 1005">
                <a:extLst>
                  <a:ext uri="{FF2B5EF4-FFF2-40B4-BE49-F238E27FC236}">
                    <a16:creationId xmlns:a16="http://schemas.microsoft.com/office/drawing/2014/main" id="{338893F7-880B-D397-56F9-3F05492789E0}"/>
                  </a:ext>
                </a:extLst>
              </p:cNvPr>
              <p:cNvGrpSpPr/>
              <p:nvPr/>
            </p:nvGrpSpPr>
            <p:grpSpPr>
              <a:xfrm>
                <a:off x="2965643" y="4183685"/>
                <a:ext cx="286905" cy="286905"/>
                <a:chOff x="1975125" y="4694181"/>
                <a:chExt cx="286905" cy="286905"/>
              </a:xfrm>
            </p:grpSpPr>
            <p:pic>
              <p:nvPicPr>
                <p:cNvPr id="963" name="Object 19">
                  <a:extLst>
                    <a:ext uri="{FF2B5EF4-FFF2-40B4-BE49-F238E27FC236}">
                      <a16:creationId xmlns:a16="http://schemas.microsoft.com/office/drawing/2014/main" id="{ED7969F2-2948-EF8C-DBE3-4194DD57D0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975125" y="4694181"/>
                  <a:ext cx="286905" cy="2869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50C9C8D-F19B-E267-AB52-C3B146D74D7C}"/>
                </a:ext>
              </a:extLst>
            </p:cNvPr>
            <p:cNvGrpSpPr/>
            <p:nvPr/>
          </p:nvGrpSpPr>
          <p:grpSpPr>
            <a:xfrm>
              <a:off x="2170687" y="6748740"/>
              <a:ext cx="14339950" cy="461665"/>
              <a:chOff x="3012374" y="4923137"/>
              <a:chExt cx="14339950" cy="461665"/>
            </a:xfrm>
          </p:grpSpPr>
          <p:grpSp>
            <p:nvGrpSpPr>
              <p:cNvPr id="62" name="그룹 1013">
                <a:extLst>
                  <a:ext uri="{FF2B5EF4-FFF2-40B4-BE49-F238E27FC236}">
                    <a16:creationId xmlns:a16="http://schemas.microsoft.com/office/drawing/2014/main" id="{A722164A-890D-6EE4-C6C6-641A75635BA6}"/>
                  </a:ext>
                </a:extLst>
              </p:cNvPr>
              <p:cNvGrpSpPr/>
              <p:nvPr/>
            </p:nvGrpSpPr>
            <p:grpSpPr>
              <a:xfrm>
                <a:off x="3012374" y="5036526"/>
                <a:ext cx="240174" cy="234887"/>
                <a:chOff x="1888427" y="6735244"/>
                <a:chExt cx="240174" cy="234887"/>
              </a:xfrm>
            </p:grpSpPr>
            <p:pic>
              <p:nvPicPr>
                <p:cNvPr id="960" name="Object 48">
                  <a:extLst>
                    <a:ext uri="{FF2B5EF4-FFF2-40B4-BE49-F238E27FC236}">
                      <a16:creationId xmlns:a16="http://schemas.microsoft.com/office/drawing/2014/main" id="{0664CABC-6764-8354-3835-1AB97E88E8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888427" y="6735244"/>
                  <a:ext cx="240174" cy="234887"/>
                </a:xfrm>
                <a:prstGeom prst="rect">
                  <a:avLst/>
                </a:prstGeom>
              </p:spPr>
            </p:pic>
          </p:grpSp>
          <p:sp>
            <p:nvSpPr>
              <p:cNvPr id="63" name="Object 18">
                <a:extLst>
                  <a:ext uri="{FF2B5EF4-FFF2-40B4-BE49-F238E27FC236}">
                    <a16:creationId xmlns:a16="http://schemas.microsoft.com/office/drawing/2014/main" id="{FBE706D1-4C5A-32C2-6F1C-957C9C887709}"/>
                  </a:ext>
                </a:extLst>
              </p:cNvPr>
              <p:cNvSpPr txBox="1"/>
              <p:nvPr/>
            </p:nvSpPr>
            <p:spPr>
              <a:xfrm>
                <a:off x="3368727" y="4923137"/>
                <a:ext cx="13983597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더욱 많은 데이터셋을 확보하여 본 연구의 접근법을 다양하게 검증</a:t>
                </a:r>
                <a:endParaRPr lang="en-US" dirty="0"/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35154F8-71E9-9A75-4CD8-F0170FFD852F}"/>
                </a:ext>
              </a:extLst>
            </p:cNvPr>
            <p:cNvGrpSpPr/>
            <p:nvPr/>
          </p:nvGrpSpPr>
          <p:grpSpPr>
            <a:xfrm>
              <a:off x="2205411" y="7331359"/>
              <a:ext cx="15073589" cy="461665"/>
              <a:chOff x="3012374" y="4923137"/>
              <a:chExt cx="15073589" cy="461665"/>
            </a:xfrm>
          </p:grpSpPr>
          <p:grpSp>
            <p:nvGrpSpPr>
              <p:cNvPr id="59" name="그룹 1013">
                <a:extLst>
                  <a:ext uri="{FF2B5EF4-FFF2-40B4-BE49-F238E27FC236}">
                    <a16:creationId xmlns:a16="http://schemas.microsoft.com/office/drawing/2014/main" id="{0581340B-ED0A-A097-27D0-E4C0C9F10E15}"/>
                  </a:ext>
                </a:extLst>
              </p:cNvPr>
              <p:cNvGrpSpPr/>
              <p:nvPr/>
            </p:nvGrpSpPr>
            <p:grpSpPr>
              <a:xfrm>
                <a:off x="3012374" y="5036526"/>
                <a:ext cx="240174" cy="234887"/>
                <a:chOff x="1888427" y="6735244"/>
                <a:chExt cx="240174" cy="234887"/>
              </a:xfrm>
            </p:grpSpPr>
            <p:pic>
              <p:nvPicPr>
                <p:cNvPr id="61" name="Object 48">
                  <a:extLst>
                    <a:ext uri="{FF2B5EF4-FFF2-40B4-BE49-F238E27FC236}">
                      <a16:creationId xmlns:a16="http://schemas.microsoft.com/office/drawing/2014/main" id="{76015E4B-2BEB-95DD-803B-21CB16CEC1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888427" y="6735244"/>
                  <a:ext cx="240174" cy="234887"/>
                </a:xfrm>
                <a:prstGeom prst="rect">
                  <a:avLst/>
                </a:prstGeom>
              </p:spPr>
            </p:pic>
          </p:grpSp>
          <p:sp>
            <p:nvSpPr>
              <p:cNvPr id="60" name="Object 18">
                <a:extLst>
                  <a:ext uri="{FF2B5EF4-FFF2-40B4-BE49-F238E27FC236}">
                    <a16:creationId xmlns:a16="http://schemas.microsoft.com/office/drawing/2014/main" id="{4D7D1155-A3CA-15F4-E14E-ED6BAD77815D}"/>
                  </a:ext>
                </a:extLst>
              </p:cNvPr>
              <p:cNvSpPr txBox="1"/>
              <p:nvPr/>
            </p:nvSpPr>
            <p:spPr>
              <a:xfrm>
                <a:off x="3368727" y="4923137"/>
                <a:ext cx="14717236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보다 </a:t>
                </a:r>
                <a:r>
                  <a:rPr kumimoji="1" lang="en-US" altLang="ko-Kore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General</a:t>
                </a:r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한 규칙에도 적용할 수 있도록 알고리즘 개선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2589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053571" y="930172"/>
            <a:ext cx="101785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ko-Kore-KR" sz="28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References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" name="Object 9">
            <a:extLst>
              <a:ext uri="{FF2B5EF4-FFF2-40B4-BE49-F238E27FC236}">
                <a16:creationId xmlns:a16="http://schemas.microsoft.com/office/drawing/2014/main" id="{F1B40D2A-014B-72E3-B584-B132995BB1E2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C7F16D-C563-B1CC-E7B3-FDA82FB4AF30}"/>
              </a:ext>
            </a:extLst>
          </p:cNvPr>
          <p:cNvGrpSpPr/>
          <p:nvPr/>
        </p:nvGrpSpPr>
        <p:grpSpPr>
          <a:xfrm>
            <a:off x="952381" y="2132689"/>
            <a:ext cx="16389587" cy="7811411"/>
            <a:chOff x="-9292464" y="2550671"/>
            <a:chExt cx="16389587" cy="67572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F4E4E5-49A4-7C3E-5A69-0EE44DC844DF}"/>
                </a:ext>
              </a:extLst>
            </p:cNvPr>
            <p:cNvSpPr/>
            <p:nvPr/>
          </p:nvSpPr>
          <p:spPr>
            <a:xfrm>
              <a:off x="-9292464" y="2550672"/>
              <a:ext cx="13983597" cy="671386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5933" y="2550671"/>
              <a:ext cx="5911190" cy="67572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0D536DA-D21D-60A4-D6CF-4E48CDE69CF2}"/>
              </a:ext>
            </a:extLst>
          </p:cNvPr>
          <p:cNvSpPr txBox="1"/>
          <p:nvPr/>
        </p:nvSpPr>
        <p:spPr>
          <a:xfrm>
            <a:off x="1219200" y="2449400"/>
            <a:ext cx="15697200" cy="7404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kumimoji="1" lang="ko-KR" altLang="en-US" sz="16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원전안전운영정보시스템</a:t>
            </a:r>
            <a:r>
              <a:rPr kumimoji="1"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  <a:r>
              <a:rPr kumimoji="1" lang="ko-KR" altLang="en-US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원전 사고 고장 목록</a:t>
            </a:r>
            <a:r>
              <a:rPr kumimoji="1"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  <a:r>
              <a:rPr kumimoji="1" lang="en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" altLang="ko-KR" sz="1600" dirty="0">
                <a:solidFill>
                  <a:srgbClr val="0563C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https://opis.kins.re.kr/accident/GovermentPublicationInformationOpen.do</a:t>
            </a:r>
            <a:r>
              <a:rPr kumimoji="1" lang="en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kumimoji="1" lang="en-US" altLang="ko-Kore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Chen, F. C., &amp; </a:t>
            </a:r>
            <a:r>
              <a:rPr kumimoji="1" lang="en-US" altLang="ko-Kore-KR" sz="16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Jahanshahi</a:t>
            </a:r>
            <a:r>
              <a:rPr kumimoji="1" lang="en-US" altLang="ko-Kore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M. R. (2017). NB-CNN: Deep learning-based crack detection using convolutional neural network and Naïve Bayes data fusion. IEEE Transactions on Industrial Electronics, 65(5), 4392-4400.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kumimoji="1" lang="en-US" altLang="ko-Kore-KR" sz="16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Jin</a:t>
            </a:r>
            <a:r>
              <a:rPr kumimoji="1" lang="en-US" altLang="ko-Kore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I. J., Lim, D. Y., &amp; Bang, I. C. (2023). Development of fault diagnosis for nuclear power plant using deep learning and infrared sensor equipped UAV. Annals of Nuclear Energy, 181, 109577</a:t>
            </a:r>
            <a:r>
              <a:rPr kumimoji="1"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kumimoji="1" lang="en-US" altLang="ko-Kore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Chen, S., &amp; </a:t>
            </a:r>
            <a:r>
              <a:rPr kumimoji="1" lang="en-US" altLang="ko-Kore-KR" sz="16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Demachi</a:t>
            </a:r>
            <a:r>
              <a:rPr kumimoji="1" lang="en-US" altLang="ko-Kore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K. (2020). A vision-based approach for ensuring proper use of personal protective equipment (PPE) in decommissioning of Fukushima Daiichi nuclear power station. Applied Sciences, 10(15), 5129.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kumimoji="1" lang="en-US" altLang="ko-Kore-KR" sz="16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Ziran</a:t>
            </a:r>
            <a:r>
              <a:rPr kumimoji="1" lang="en-US" altLang="ko-Kore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Z., &amp; </a:t>
            </a:r>
            <a:r>
              <a:rPr kumimoji="1" lang="en-US" altLang="ko-Kore-KR" sz="16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Marinai</a:t>
            </a:r>
            <a:r>
              <a:rPr kumimoji="1" lang="en-US" altLang="ko-Kore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S. (2018). Object detection in floor plan images. In Artificial Neural Networks in Pattern Recognition: 8th IAPR TC3 Workshop, ANNPR 2018, Siena, Italy, September 19–21, 2018, Proceedings 8 (pp. 383-394). Springer International Publishing.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kumimoji="1" lang="en-US" altLang="ko-Kore-KR" sz="16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Rezvanifar</a:t>
            </a:r>
            <a:r>
              <a:rPr kumimoji="1" lang="en-US" altLang="ko-Kore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A., Cote, M., &amp; </a:t>
            </a:r>
            <a:r>
              <a:rPr kumimoji="1" lang="en-US" altLang="ko-Kore-KR" sz="16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Albu</a:t>
            </a:r>
            <a:r>
              <a:rPr kumimoji="1" lang="en-US" altLang="ko-Kore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A. B. (2020). Symbol spotting on digital architectural floor plans using a deep learning-based framework. In Proceedings of the IEEE/CVF Conference on Computer Vision and Pattern Recognition Workshops (pp. 568-569).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kumimoji="1" lang="en-US" altLang="ko-Kore-KR" sz="16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Shehzadi</a:t>
            </a:r>
            <a:r>
              <a:rPr kumimoji="1" lang="en-US" altLang="ko-Kore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T., Hashmi, K. A., Pagani, A., </a:t>
            </a:r>
            <a:r>
              <a:rPr kumimoji="1" lang="en-US" altLang="ko-Kore-KR" sz="16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Liwicki</a:t>
            </a:r>
            <a:r>
              <a:rPr kumimoji="1" lang="en-US" altLang="ko-Kore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M., Stricker, D., &amp; Afzal, M. Z. (2022). Mask-Aware Semi-Supervised Object Detection in Floor Plans. Applied Sciences, 12(19), 9398.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kumimoji="1" lang="en-US" altLang="ko-Kore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Chan, T.F., Kang, S.H., &amp; Shen, J.(2001). Total variation denoising and Enhancement of color images based on the CB and HSV color models. Journal of Visual Communication and Image Representation, 12(4).</a:t>
            </a:r>
          </a:p>
        </p:txBody>
      </p:sp>
    </p:spTree>
    <p:extLst>
      <p:ext uri="{BB962C8B-B14F-4D97-AF65-F5344CB8AC3E}">
        <p14:creationId xmlns:p14="http://schemas.microsoft.com/office/powerpoint/2010/main" val="594593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09173" y="7578584"/>
            <a:ext cx="9725923" cy="104762"/>
            <a:chOff x="4509173" y="7578584"/>
            <a:chExt cx="9725923" cy="1047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09173" y="7578584"/>
              <a:ext cx="2341703" cy="104143"/>
              <a:chOff x="4509173" y="7578584"/>
              <a:chExt cx="2341703" cy="10414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09173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952234" y="7578584"/>
              <a:ext cx="2341703" cy="104143"/>
              <a:chOff x="6952234" y="7578584"/>
              <a:chExt cx="2341703" cy="104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952234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22241" y="7578584"/>
              <a:ext cx="2341703" cy="104143"/>
              <a:chOff x="9422241" y="7578584"/>
              <a:chExt cx="2341703" cy="104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22241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892239" y="7578584"/>
              <a:ext cx="2341703" cy="104143"/>
              <a:chOff x="11892239" y="7578584"/>
              <a:chExt cx="2341703" cy="1041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892239" y="7578584"/>
                <a:ext cx="2341703" cy="104143"/>
              </a:xfrm>
              <a:prstGeom prst="rect">
                <a:avLst/>
              </a:prstGeom>
            </p:spPr>
          </p:pic>
        </p:grpSp>
      </p:grpSp>
      <p:sp>
        <p:nvSpPr>
          <p:cNvPr id="16" name="Object 16"/>
          <p:cNvSpPr txBox="1"/>
          <p:nvPr/>
        </p:nvSpPr>
        <p:spPr>
          <a:xfrm>
            <a:off x="-3149834" y="3206944"/>
            <a:ext cx="24661573" cy="84897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800" kern="0" spc="25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Q&amp;A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4053571" y="930172"/>
            <a:ext cx="10178571" cy="7999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질의응답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" name="Object 14">
            <a:extLst>
              <a:ext uri="{FF2B5EF4-FFF2-40B4-BE49-F238E27FC236}">
                <a16:creationId xmlns:a16="http://schemas.microsoft.com/office/drawing/2014/main" id="{7A024B19-D19E-685A-895B-B4387D3761B9}"/>
              </a:ext>
            </a:extLst>
          </p:cNvPr>
          <p:cNvSpPr txBox="1"/>
          <p:nvPr/>
        </p:nvSpPr>
        <p:spPr>
          <a:xfrm>
            <a:off x="1005257" y="1009590"/>
            <a:ext cx="1598918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IIE7721 Final Project</a:t>
            </a:r>
            <a:endParaRPr lang="en-US" dirty="0"/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084F41C8-F7EE-D221-DD4B-CD8B35B767EE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053571" y="930172"/>
            <a:ext cx="1017857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Opening Remark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52381" y="1074000"/>
            <a:ext cx="50023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Introduction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3603AAA-91D7-6D88-C042-E8626F48363D}"/>
              </a:ext>
            </a:extLst>
          </p:cNvPr>
          <p:cNvGrpSpPr/>
          <p:nvPr/>
        </p:nvGrpSpPr>
        <p:grpSpPr>
          <a:xfrm>
            <a:off x="1975125" y="2705100"/>
            <a:ext cx="12960853" cy="461665"/>
            <a:chOff x="1975125" y="4642076"/>
            <a:chExt cx="12960853" cy="461665"/>
          </a:xfrm>
        </p:grpSpPr>
        <p:sp>
          <p:nvSpPr>
            <p:cNvPr id="18" name="Object 18"/>
            <p:cNvSpPr txBox="1"/>
            <p:nvPr/>
          </p:nvSpPr>
          <p:spPr>
            <a:xfrm>
              <a:off x="2378209" y="4642076"/>
              <a:ext cx="1255776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kumimoji="1" lang="en-US" altLang="ko-KR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2011</a:t>
              </a:r>
              <a:r>
                <a:rPr kumimoji="1" lang="ko-KR" altLang="en-US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년 후쿠시마 원자력 발전소 사고 이후 전 세계적으로 원자력 안전에 대한 관심 증가</a:t>
              </a:r>
              <a:endParaRPr lang="en-US" dirty="0"/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1975125" y="4729456"/>
              <a:ext cx="286905" cy="286905"/>
              <a:chOff x="1975125" y="4694181"/>
              <a:chExt cx="286905" cy="28690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75125" y="4694181"/>
                <a:ext cx="286905" cy="286905"/>
              </a:xfrm>
              <a:prstGeom prst="rect">
                <a:avLst/>
              </a:prstGeom>
            </p:spPr>
          </p:pic>
        </p:grpSp>
      </p:grpSp>
      <p:sp>
        <p:nvSpPr>
          <p:cNvPr id="2" name="Object 9">
            <a:extLst>
              <a:ext uri="{FF2B5EF4-FFF2-40B4-BE49-F238E27FC236}">
                <a16:creationId xmlns:a16="http://schemas.microsoft.com/office/drawing/2014/main" id="{F1B40D2A-014B-72E3-B584-B132995BB1E2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C7F16D-C563-B1CC-E7B3-FDA82FB4AF30}"/>
              </a:ext>
            </a:extLst>
          </p:cNvPr>
          <p:cNvGrpSpPr/>
          <p:nvPr/>
        </p:nvGrpSpPr>
        <p:grpSpPr>
          <a:xfrm>
            <a:off x="952381" y="2424900"/>
            <a:ext cx="16389587" cy="6757200"/>
            <a:chOff x="-9292464" y="2550671"/>
            <a:chExt cx="16389587" cy="67572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F4E4E5-49A4-7C3E-5A69-0EE44DC844DF}"/>
                </a:ext>
              </a:extLst>
            </p:cNvPr>
            <p:cNvSpPr/>
            <p:nvPr/>
          </p:nvSpPr>
          <p:spPr>
            <a:xfrm>
              <a:off x="-9292464" y="2550672"/>
              <a:ext cx="13983597" cy="671386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5933" y="2550671"/>
              <a:ext cx="5911190" cy="675720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C87BD4E-F070-CBDD-5446-58114B647885}"/>
              </a:ext>
            </a:extLst>
          </p:cNvPr>
          <p:cNvGrpSpPr/>
          <p:nvPr/>
        </p:nvGrpSpPr>
        <p:grpSpPr>
          <a:xfrm>
            <a:off x="1600200" y="4709350"/>
            <a:ext cx="13341157" cy="1657829"/>
            <a:chOff x="2965643" y="4096305"/>
            <a:chExt cx="13341157" cy="165782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D962B26-6343-24FD-371F-6D1FC6D5A1FD}"/>
                </a:ext>
              </a:extLst>
            </p:cNvPr>
            <p:cNvGrpSpPr/>
            <p:nvPr/>
          </p:nvGrpSpPr>
          <p:grpSpPr>
            <a:xfrm>
              <a:off x="2965643" y="4096305"/>
              <a:ext cx="12960853" cy="461665"/>
              <a:chOff x="2965643" y="4096305"/>
              <a:chExt cx="12960853" cy="461665"/>
            </a:xfrm>
          </p:grpSpPr>
          <p:sp>
            <p:nvSpPr>
              <p:cNvPr id="16" name="Object 18">
                <a:extLst>
                  <a:ext uri="{FF2B5EF4-FFF2-40B4-BE49-F238E27FC236}">
                    <a16:creationId xmlns:a16="http://schemas.microsoft.com/office/drawing/2014/main" id="{A68216F9-4845-1174-53D0-0BDB82B53292}"/>
                  </a:ext>
                </a:extLst>
              </p:cNvPr>
              <p:cNvSpPr txBox="1"/>
              <p:nvPr/>
            </p:nvSpPr>
            <p:spPr>
              <a:xfrm>
                <a:off x="3368727" y="4096305"/>
                <a:ext cx="12557769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en-US" altLang="ko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1978</a:t>
                </a:r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년 이후 국내 보고된 사고 사례는 약 </a:t>
                </a:r>
                <a:r>
                  <a:rPr kumimoji="1" lang="en-US" altLang="ko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780</a:t>
                </a:r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건으로</a:t>
                </a:r>
                <a:r>
                  <a:rPr kumimoji="1" lang="en-US" altLang="ko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,</a:t>
                </a:r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평균적으로 매 해 </a:t>
                </a:r>
                <a:r>
                  <a:rPr kumimoji="1" lang="en-US" altLang="ko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15</a:t>
                </a:r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건 이상의 사고 발생</a:t>
                </a:r>
                <a:endParaRPr lang="en-US" dirty="0"/>
              </a:p>
            </p:txBody>
          </p:sp>
          <p:grpSp>
            <p:nvGrpSpPr>
              <p:cNvPr id="19" name="그룹 1005">
                <a:extLst>
                  <a:ext uri="{FF2B5EF4-FFF2-40B4-BE49-F238E27FC236}">
                    <a16:creationId xmlns:a16="http://schemas.microsoft.com/office/drawing/2014/main" id="{B64A1E8C-47B2-64BB-4828-8F4F52B47E42}"/>
                  </a:ext>
                </a:extLst>
              </p:cNvPr>
              <p:cNvGrpSpPr/>
              <p:nvPr/>
            </p:nvGrpSpPr>
            <p:grpSpPr>
              <a:xfrm>
                <a:off x="2965643" y="4183685"/>
                <a:ext cx="286905" cy="286905"/>
                <a:chOff x="1975125" y="4694181"/>
                <a:chExt cx="286905" cy="286905"/>
              </a:xfrm>
            </p:grpSpPr>
            <p:pic>
              <p:nvPicPr>
                <p:cNvPr id="21" name="Object 19">
                  <a:extLst>
                    <a:ext uri="{FF2B5EF4-FFF2-40B4-BE49-F238E27FC236}">
                      <a16:creationId xmlns:a16="http://schemas.microsoft.com/office/drawing/2014/main" id="{A1B8E7FC-924F-4C1C-3206-ACC2DA1ED6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975125" y="4694181"/>
                  <a:ext cx="286905" cy="2869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171FA18-9193-D8D3-E69C-37AC9800D2A7}"/>
                </a:ext>
              </a:extLst>
            </p:cNvPr>
            <p:cNvGrpSpPr/>
            <p:nvPr/>
          </p:nvGrpSpPr>
          <p:grpSpPr>
            <a:xfrm>
              <a:off x="3392678" y="4923137"/>
              <a:ext cx="12914122" cy="830997"/>
              <a:chOff x="3012374" y="4923137"/>
              <a:chExt cx="12914122" cy="830997"/>
            </a:xfrm>
          </p:grpSpPr>
          <p:grpSp>
            <p:nvGrpSpPr>
              <p:cNvPr id="9" name="그룹 1013">
                <a:extLst>
                  <a:ext uri="{FF2B5EF4-FFF2-40B4-BE49-F238E27FC236}">
                    <a16:creationId xmlns:a16="http://schemas.microsoft.com/office/drawing/2014/main" id="{005570BE-BE6E-8765-483A-C565A442D0D1}"/>
                  </a:ext>
                </a:extLst>
              </p:cNvPr>
              <p:cNvGrpSpPr/>
              <p:nvPr/>
            </p:nvGrpSpPr>
            <p:grpSpPr>
              <a:xfrm>
                <a:off x="3012374" y="5036526"/>
                <a:ext cx="240174" cy="234887"/>
                <a:chOff x="1888427" y="6735244"/>
                <a:chExt cx="240174" cy="234887"/>
              </a:xfrm>
            </p:grpSpPr>
            <p:pic>
              <p:nvPicPr>
                <p:cNvPr id="11" name="Object 48">
                  <a:extLst>
                    <a:ext uri="{FF2B5EF4-FFF2-40B4-BE49-F238E27FC236}">
                      <a16:creationId xmlns:a16="http://schemas.microsoft.com/office/drawing/2014/main" id="{BF8FF6DF-922D-AEF6-5A4C-0C0098638A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888427" y="6735244"/>
                  <a:ext cx="240174" cy="234887"/>
                </a:xfrm>
                <a:prstGeom prst="rect">
                  <a:avLst/>
                </a:prstGeom>
              </p:spPr>
            </p:pic>
          </p:grpSp>
          <p:sp>
            <p:nvSpPr>
              <p:cNvPr id="23" name="Object 18">
                <a:extLst>
                  <a:ext uri="{FF2B5EF4-FFF2-40B4-BE49-F238E27FC236}">
                    <a16:creationId xmlns:a16="http://schemas.microsoft.com/office/drawing/2014/main" id="{6471F2C3-699B-071D-80C8-C3210D660357}"/>
                  </a:ext>
                </a:extLst>
              </p:cNvPr>
              <p:cNvSpPr txBox="1"/>
              <p:nvPr/>
            </p:nvSpPr>
            <p:spPr>
              <a:xfrm>
                <a:off x="3368727" y="4923137"/>
                <a:ext cx="12557769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원자력 발전소 사고는 다량의 방사선 물질을 배출하여 장기적인 피해를 주기 때문에 초기에 사고를 진압하고 </a:t>
                </a:r>
                <a:r>
                  <a:rPr kumimoji="1" lang="ko-KR" altLang="en-US" sz="2400" dirty="0">
                    <a:solidFill>
                      <a:srgbClr val="5068A9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재발 방지</a:t>
                </a:r>
                <a:r>
                  <a:rPr kumimoji="1" lang="ko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를 통해 피해를 최소화하는 것이 중요</a:t>
                </a:r>
                <a:endParaRPr lang="en-US" dirty="0"/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1ECDA19-E61D-A1B3-395E-0C8BA5C84C54}"/>
              </a:ext>
            </a:extLst>
          </p:cNvPr>
          <p:cNvGrpSpPr/>
          <p:nvPr/>
        </p:nvGrpSpPr>
        <p:grpSpPr>
          <a:xfrm>
            <a:off x="1600200" y="2983314"/>
            <a:ext cx="12960853" cy="461665"/>
            <a:chOff x="3118043" y="4248705"/>
            <a:chExt cx="12960853" cy="461665"/>
          </a:xfrm>
        </p:grpSpPr>
        <p:sp>
          <p:nvSpPr>
            <p:cNvPr id="35" name="Object 18">
              <a:extLst>
                <a:ext uri="{FF2B5EF4-FFF2-40B4-BE49-F238E27FC236}">
                  <a16:creationId xmlns:a16="http://schemas.microsoft.com/office/drawing/2014/main" id="{F60E0290-764C-CD46-6242-EE7223240F12}"/>
                </a:ext>
              </a:extLst>
            </p:cNvPr>
            <p:cNvSpPr txBox="1"/>
            <p:nvPr/>
          </p:nvSpPr>
          <p:spPr>
            <a:xfrm>
              <a:off x="3521127" y="4248705"/>
              <a:ext cx="1255776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kumimoji="1" lang="en-US" altLang="ko-KR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2011</a:t>
              </a:r>
              <a:r>
                <a:rPr kumimoji="1" lang="ko-KR" altLang="en-US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년 후쿠시마 원자력 발전소 사고 이후 전 세계적으로 원자력 안전에 대한 관심 증가</a:t>
              </a:r>
              <a:endParaRPr lang="en-US" dirty="0"/>
            </a:p>
          </p:txBody>
        </p:sp>
        <p:pic>
          <p:nvPicPr>
            <p:cNvPr id="39" name="Object 19">
              <a:extLst>
                <a:ext uri="{FF2B5EF4-FFF2-40B4-BE49-F238E27FC236}">
                  <a16:creationId xmlns:a16="http://schemas.microsoft.com/office/drawing/2014/main" id="{28EFC1F6-E3CB-B764-4DFB-00C3961D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C094A2C-7333-B4EB-FCBA-74ECBDDCCF55}"/>
              </a:ext>
            </a:extLst>
          </p:cNvPr>
          <p:cNvGrpSpPr/>
          <p:nvPr/>
        </p:nvGrpSpPr>
        <p:grpSpPr>
          <a:xfrm>
            <a:off x="1600200" y="7631550"/>
            <a:ext cx="13792200" cy="830997"/>
            <a:chOff x="3118043" y="4248705"/>
            <a:chExt cx="13792200" cy="830997"/>
          </a:xfrm>
        </p:grpSpPr>
        <p:sp>
          <p:nvSpPr>
            <p:cNvPr id="44" name="Object 18">
              <a:extLst>
                <a:ext uri="{FF2B5EF4-FFF2-40B4-BE49-F238E27FC236}">
                  <a16:creationId xmlns:a16="http://schemas.microsoft.com/office/drawing/2014/main" id="{539CD3DA-0D4F-0CD8-B809-63999780879A}"/>
                </a:ext>
              </a:extLst>
            </p:cNvPr>
            <p:cNvSpPr txBox="1"/>
            <p:nvPr/>
          </p:nvSpPr>
          <p:spPr>
            <a:xfrm>
              <a:off x="3521127" y="4248705"/>
              <a:ext cx="13389116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kumimoji="1" lang="ko-KR" altLang="en-US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재발 방지를 위해서는 발전소 도면 모니터링을 통한 사후 관리 시스템 구축이 필수이며</a:t>
              </a:r>
              <a:r>
                <a:rPr kumimoji="1" lang="en-US" altLang="ko-KR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,</a:t>
              </a:r>
              <a:r>
                <a:rPr kumimoji="1" lang="ko-KR" altLang="en-US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관리 시스템의 시간 및 비용을 최소화 할 수 있는 자동화 모델이 요구됨</a:t>
              </a:r>
              <a:endParaRPr lang="en-US" dirty="0"/>
            </a:p>
          </p:txBody>
        </p:sp>
        <p:pic>
          <p:nvPicPr>
            <p:cNvPr id="45" name="Object 19">
              <a:extLst>
                <a:ext uri="{FF2B5EF4-FFF2-40B4-BE49-F238E27FC236}">
                  <a16:creationId xmlns:a16="http://schemas.microsoft.com/office/drawing/2014/main" id="{BEFC2AC6-C874-FFF5-DD4B-58C35CAB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100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381" y="2725895"/>
            <a:ext cx="7945796" cy="6616962"/>
            <a:chOff x="952381" y="2725895"/>
            <a:chExt cx="7945796" cy="6616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725895"/>
              <a:ext cx="7945796" cy="66169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16341" y="2378486"/>
            <a:ext cx="6217877" cy="685933"/>
            <a:chOff x="1816341" y="2378486"/>
            <a:chExt cx="6217877" cy="6859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6341" y="2378486"/>
              <a:ext cx="6217877" cy="68593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75131" y="2525895"/>
            <a:ext cx="8300299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 err="1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원자력</a:t>
            </a:r>
            <a:r>
              <a:rPr lang="en-US" sz="2200" dirty="0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사고</a:t>
            </a:r>
            <a:r>
              <a:rPr lang="en-US" sz="2200" dirty="0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예방을</a:t>
            </a:r>
            <a:r>
              <a:rPr lang="en-US" sz="2200" dirty="0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위한</a:t>
            </a:r>
            <a:r>
              <a:rPr lang="en-US" sz="2200" dirty="0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object detection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387537" y="2725895"/>
            <a:ext cx="7945796" cy="6616962"/>
            <a:chOff x="9387537" y="2725895"/>
            <a:chExt cx="7945796" cy="661696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7537" y="2725895"/>
              <a:ext cx="7945796" cy="661696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251497" y="2378486"/>
            <a:ext cx="6217877" cy="685933"/>
            <a:chOff x="10251497" y="2378486"/>
            <a:chExt cx="6217877" cy="68593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51497" y="2378486"/>
              <a:ext cx="6217877" cy="685933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9210331" y="2525895"/>
            <a:ext cx="8300299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 err="1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도면</a:t>
            </a:r>
            <a:r>
              <a:rPr lang="en-US" sz="2200" dirty="0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탐지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DBC10466-018F-D4DD-1810-F8251140BDD0}"/>
              </a:ext>
            </a:extLst>
          </p:cNvPr>
          <p:cNvSpPr txBox="1"/>
          <p:nvPr/>
        </p:nvSpPr>
        <p:spPr>
          <a:xfrm>
            <a:off x="4053571" y="930172"/>
            <a:ext cx="1017857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Literature Review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3E1DE35E-3325-DAA4-D1F5-16EACF36AF81}"/>
              </a:ext>
            </a:extLst>
          </p:cNvPr>
          <p:cNvSpPr txBox="1"/>
          <p:nvPr/>
        </p:nvSpPr>
        <p:spPr>
          <a:xfrm>
            <a:off x="952381" y="1074000"/>
            <a:ext cx="50023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Introduction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11DA8074-EF07-BE2C-E983-B5ABB44EF568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50AFD7E-1A02-0941-BAF2-4B60ECE8BC9D}"/>
              </a:ext>
            </a:extLst>
          </p:cNvPr>
          <p:cNvGrpSpPr/>
          <p:nvPr/>
        </p:nvGrpSpPr>
        <p:grpSpPr>
          <a:xfrm>
            <a:off x="1461903" y="3639217"/>
            <a:ext cx="6572315" cy="1428083"/>
            <a:chOff x="3118043" y="4101798"/>
            <a:chExt cx="6572315" cy="1428083"/>
          </a:xfrm>
        </p:grpSpPr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4835695E-D8E8-A2C1-2BF5-030CBEF02274}"/>
                </a:ext>
              </a:extLst>
            </p:cNvPr>
            <p:cNvSpPr txBox="1"/>
            <p:nvPr/>
          </p:nvSpPr>
          <p:spPr>
            <a:xfrm>
              <a:off x="3521127" y="4101798"/>
              <a:ext cx="6169231" cy="14280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원자력 사고 예방을 위한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object detection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연구는 진행되어 왔지만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,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도면 탐지를 통한 관리 시스템 구축 및 </a:t>
              </a:r>
              <a:r>
                <a:rPr kumimoji="1" lang="ko-KR" altLang="en-US" sz="2000" dirty="0">
                  <a:solidFill>
                    <a:srgbClr val="5068A9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사후 관리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에 대한 연구는 미흡</a:t>
              </a:r>
              <a:endParaRPr lang="en-US" sz="2000" dirty="0"/>
            </a:p>
          </p:txBody>
        </p:sp>
        <p:pic>
          <p:nvPicPr>
            <p:cNvPr id="24" name="Object 19">
              <a:extLst>
                <a:ext uri="{FF2B5EF4-FFF2-40B4-BE49-F238E27FC236}">
                  <a16:creationId xmlns:a16="http://schemas.microsoft.com/office/drawing/2014/main" id="{830B9DA6-4663-9EAF-799C-D86D16B64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265BE9D-9F61-E2B3-51C3-0CBD1EE869EE}"/>
              </a:ext>
            </a:extLst>
          </p:cNvPr>
          <p:cNvGrpSpPr/>
          <p:nvPr/>
        </p:nvGrpSpPr>
        <p:grpSpPr>
          <a:xfrm>
            <a:off x="1787610" y="5660750"/>
            <a:ext cx="6246608" cy="1428083"/>
            <a:chOff x="1787610" y="5114194"/>
            <a:chExt cx="6246608" cy="1428083"/>
          </a:xfrm>
        </p:grpSpPr>
        <p:pic>
          <p:nvPicPr>
            <p:cNvPr id="26" name="Object 48">
              <a:extLst>
                <a:ext uri="{FF2B5EF4-FFF2-40B4-BE49-F238E27FC236}">
                  <a16:creationId xmlns:a16="http://schemas.microsoft.com/office/drawing/2014/main" id="{0B7A26DD-5CE3-733F-E2D8-775BE0E31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7610" y="5303783"/>
              <a:ext cx="240174" cy="234887"/>
            </a:xfrm>
            <a:prstGeom prst="rect">
              <a:avLst/>
            </a:prstGeom>
          </p:spPr>
        </p:pic>
        <p:sp>
          <p:nvSpPr>
            <p:cNvPr id="28" name="Object 18">
              <a:extLst>
                <a:ext uri="{FF2B5EF4-FFF2-40B4-BE49-F238E27FC236}">
                  <a16:creationId xmlns:a16="http://schemas.microsoft.com/office/drawing/2014/main" id="{80DB72A1-A676-7AA7-6B8F-F19FD361AEE6}"/>
                </a:ext>
              </a:extLst>
            </p:cNvPr>
            <p:cNvSpPr txBox="1"/>
            <p:nvPr/>
          </p:nvSpPr>
          <p:spPr>
            <a:xfrm>
              <a:off x="2143963" y="5114194"/>
              <a:ext cx="5890255" cy="14280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Chen et al. (2018)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은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Naive Bayesian-CNN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(NB-CNN)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을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, </a:t>
              </a:r>
              <a:r>
                <a:rPr kumimoji="1" lang="en-US" altLang="ko-KR" sz="2000" dirty="0" err="1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Jin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et al. (2023)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은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CNN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을 활용하여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,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발전소 부품 모니터링 성능을 높임</a:t>
              </a:r>
              <a:endParaRPr lang="en-US" sz="20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E29D51C-D12B-8D9A-6874-0B8E2F349369}"/>
              </a:ext>
            </a:extLst>
          </p:cNvPr>
          <p:cNvGrpSpPr/>
          <p:nvPr/>
        </p:nvGrpSpPr>
        <p:grpSpPr>
          <a:xfrm>
            <a:off x="1787610" y="7682282"/>
            <a:ext cx="6246608" cy="966418"/>
            <a:chOff x="1787610" y="5114194"/>
            <a:chExt cx="6246608" cy="966418"/>
          </a:xfrm>
        </p:grpSpPr>
        <p:pic>
          <p:nvPicPr>
            <p:cNvPr id="32" name="Object 48">
              <a:extLst>
                <a:ext uri="{FF2B5EF4-FFF2-40B4-BE49-F238E27FC236}">
                  <a16:creationId xmlns:a16="http://schemas.microsoft.com/office/drawing/2014/main" id="{501F0C2A-1CB7-BCBD-C4C4-419CABC83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7610" y="5303783"/>
              <a:ext cx="240174" cy="234887"/>
            </a:xfrm>
            <a:prstGeom prst="rect">
              <a:avLst/>
            </a:prstGeom>
          </p:spPr>
        </p:pic>
        <p:sp>
          <p:nvSpPr>
            <p:cNvPr id="34" name="Object 18">
              <a:extLst>
                <a:ext uri="{FF2B5EF4-FFF2-40B4-BE49-F238E27FC236}">
                  <a16:creationId xmlns:a16="http://schemas.microsoft.com/office/drawing/2014/main" id="{4885471D-67F9-179E-1FC6-C9D7F829640F}"/>
                </a:ext>
              </a:extLst>
            </p:cNvPr>
            <p:cNvSpPr txBox="1"/>
            <p:nvPr/>
          </p:nvSpPr>
          <p:spPr>
            <a:xfrm>
              <a:off x="2143963" y="5114194"/>
              <a:ext cx="5890255" cy="9664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Chen and </a:t>
              </a:r>
              <a:r>
                <a:rPr kumimoji="1" lang="en-US" altLang="ko-KR" sz="2000" dirty="0" err="1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Demachi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(2020)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는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YOLOv3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모델을 활용하여 작업자의 적절한 보호장비 착용 여부를 판단</a:t>
              </a:r>
              <a:endParaRPr lang="en-US" sz="20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31685AF-131C-F671-4F04-DA3DE2F11DFA}"/>
              </a:ext>
            </a:extLst>
          </p:cNvPr>
          <p:cNvGrpSpPr/>
          <p:nvPr/>
        </p:nvGrpSpPr>
        <p:grpSpPr>
          <a:xfrm>
            <a:off x="10225739" y="3639217"/>
            <a:ext cx="6564345" cy="1889748"/>
            <a:chOff x="3126013" y="4101798"/>
            <a:chExt cx="6564345" cy="1889748"/>
          </a:xfrm>
        </p:grpSpPr>
        <p:sp>
          <p:nvSpPr>
            <p:cNvPr id="39" name="Object 18">
              <a:extLst>
                <a:ext uri="{FF2B5EF4-FFF2-40B4-BE49-F238E27FC236}">
                  <a16:creationId xmlns:a16="http://schemas.microsoft.com/office/drawing/2014/main" id="{4ACDD459-277F-EEF1-2274-F93BBBA37348}"/>
                </a:ext>
              </a:extLst>
            </p:cNvPr>
            <p:cNvSpPr txBox="1"/>
            <p:nvPr/>
          </p:nvSpPr>
          <p:spPr>
            <a:xfrm>
              <a:off x="3521127" y="4101798"/>
              <a:ext cx="6169231" cy="18897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건축 분야에서는 도면 탐지 연구가 활발하게 진행되었지만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,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원자력 도면의 경우 보안 문제 상 </a:t>
              </a:r>
              <a:r>
                <a:rPr kumimoji="1" lang="ko-KR" altLang="en-US" sz="2000" dirty="0">
                  <a:solidFill>
                    <a:srgbClr val="5068A9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소량의 데이터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로 높은 수준의 정확도에 도달해야 하기 때문에 새로운 접근이 요구됨</a:t>
              </a:r>
              <a:endParaRPr lang="en-US" sz="2000" dirty="0"/>
            </a:p>
          </p:txBody>
        </p:sp>
        <p:pic>
          <p:nvPicPr>
            <p:cNvPr id="40" name="Object 19">
              <a:extLst>
                <a:ext uri="{FF2B5EF4-FFF2-40B4-BE49-F238E27FC236}">
                  <a16:creationId xmlns:a16="http://schemas.microsoft.com/office/drawing/2014/main" id="{BDF4FE2E-8F9E-7D2C-A929-BE089C6FE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126013" y="4336085"/>
              <a:ext cx="270965" cy="286905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80D5E5C-831A-A112-98AA-6D2A4FD0763E}"/>
              </a:ext>
            </a:extLst>
          </p:cNvPr>
          <p:cNvGrpSpPr/>
          <p:nvPr/>
        </p:nvGrpSpPr>
        <p:grpSpPr>
          <a:xfrm>
            <a:off x="10543476" y="5660750"/>
            <a:ext cx="6246608" cy="1428083"/>
            <a:chOff x="1787610" y="5114194"/>
            <a:chExt cx="6246608" cy="1428083"/>
          </a:xfrm>
        </p:grpSpPr>
        <p:pic>
          <p:nvPicPr>
            <p:cNvPr id="45" name="Object 48">
              <a:extLst>
                <a:ext uri="{FF2B5EF4-FFF2-40B4-BE49-F238E27FC236}">
                  <a16:creationId xmlns:a16="http://schemas.microsoft.com/office/drawing/2014/main" id="{B0DE455E-1B84-187E-2692-71A227FD8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7610" y="5303783"/>
              <a:ext cx="240174" cy="234887"/>
            </a:xfrm>
            <a:prstGeom prst="rect">
              <a:avLst/>
            </a:prstGeom>
          </p:spPr>
        </p:pic>
        <p:sp>
          <p:nvSpPr>
            <p:cNvPr id="47" name="Object 18">
              <a:extLst>
                <a:ext uri="{FF2B5EF4-FFF2-40B4-BE49-F238E27FC236}">
                  <a16:creationId xmlns:a16="http://schemas.microsoft.com/office/drawing/2014/main" id="{B8838A83-BDF3-3BD5-7C18-1724855E1C29}"/>
                </a:ext>
              </a:extLst>
            </p:cNvPr>
            <p:cNvSpPr txBox="1"/>
            <p:nvPr/>
          </p:nvSpPr>
          <p:spPr>
            <a:xfrm>
              <a:off x="2143963" y="5114194"/>
              <a:ext cx="5890255" cy="14280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" altLang="ko-Kore-KR" sz="2000" dirty="0" err="1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Ziran</a:t>
              </a:r>
              <a:r>
                <a:rPr kumimoji="1" lang="en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and </a:t>
              </a:r>
              <a:r>
                <a:rPr kumimoji="1" lang="en" altLang="ko-Kore-KR" sz="2000" dirty="0" err="1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Marinai</a:t>
              </a:r>
              <a:r>
                <a:rPr kumimoji="1" lang="en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(2018)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은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Faster R-CNN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을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,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kumimoji="1" lang="en" altLang="ko-Kore-KR" sz="2000" dirty="0" err="1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Shehzadi</a:t>
              </a:r>
              <a:r>
                <a:rPr kumimoji="1" lang="en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et al. (2022)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은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Mask R-CNN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을 활용하여 도면 내 객체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(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가구 및 설비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)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탐지를 진행</a:t>
              </a:r>
              <a:endParaRPr lang="en-US" sz="2000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0236FE2-1B20-7BB4-7EB8-B0841439ABBF}"/>
              </a:ext>
            </a:extLst>
          </p:cNvPr>
          <p:cNvGrpSpPr/>
          <p:nvPr/>
        </p:nvGrpSpPr>
        <p:grpSpPr>
          <a:xfrm>
            <a:off x="10543476" y="7682282"/>
            <a:ext cx="6246608" cy="966418"/>
            <a:chOff x="1787610" y="5114194"/>
            <a:chExt cx="6246608" cy="966418"/>
          </a:xfrm>
        </p:grpSpPr>
        <p:pic>
          <p:nvPicPr>
            <p:cNvPr id="50" name="Object 48">
              <a:extLst>
                <a:ext uri="{FF2B5EF4-FFF2-40B4-BE49-F238E27FC236}">
                  <a16:creationId xmlns:a16="http://schemas.microsoft.com/office/drawing/2014/main" id="{9D601682-60A1-56A3-B36D-E219259E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7610" y="5303783"/>
              <a:ext cx="240174" cy="234887"/>
            </a:xfrm>
            <a:prstGeom prst="rect">
              <a:avLst/>
            </a:prstGeom>
          </p:spPr>
        </p:pic>
        <p:sp>
          <p:nvSpPr>
            <p:cNvPr id="52" name="Object 18">
              <a:extLst>
                <a:ext uri="{FF2B5EF4-FFF2-40B4-BE49-F238E27FC236}">
                  <a16:creationId xmlns:a16="http://schemas.microsoft.com/office/drawing/2014/main" id="{B97EFE95-49AF-9D58-82E9-D5FADBAB8A2F}"/>
                </a:ext>
              </a:extLst>
            </p:cNvPr>
            <p:cNvSpPr txBox="1"/>
            <p:nvPr/>
          </p:nvSpPr>
          <p:spPr>
            <a:xfrm>
              <a:off x="2143963" y="5114194"/>
              <a:ext cx="5890255" cy="9664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" altLang="ko-Kore-KR" sz="2000" dirty="0" err="1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Rezvanifar</a:t>
              </a:r>
              <a:r>
                <a:rPr kumimoji="1" lang="en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et al. (2020)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은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YOLO </a:t>
              </a:r>
              <a:r>
                <a:rPr kumimoji="1" lang="ko-KR" altLang="en-US" sz="2000" dirty="0" err="1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아키텍쳐를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활용한 도면 기호 탐지를 진행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313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EC7F16D-C563-B1CC-E7B3-FDA82FB4AF30}"/>
              </a:ext>
            </a:extLst>
          </p:cNvPr>
          <p:cNvGrpSpPr/>
          <p:nvPr/>
        </p:nvGrpSpPr>
        <p:grpSpPr>
          <a:xfrm>
            <a:off x="952381" y="2424900"/>
            <a:ext cx="16389587" cy="6757200"/>
            <a:chOff x="-9292464" y="2550671"/>
            <a:chExt cx="16389587" cy="67572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F4E4E5-49A4-7C3E-5A69-0EE44DC844DF}"/>
                </a:ext>
              </a:extLst>
            </p:cNvPr>
            <p:cNvSpPr/>
            <p:nvPr/>
          </p:nvSpPr>
          <p:spPr>
            <a:xfrm>
              <a:off x="-9292464" y="2550672"/>
              <a:ext cx="13983597" cy="671386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5933" y="2550671"/>
              <a:ext cx="5911190" cy="67572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53571" y="930172"/>
            <a:ext cx="1017857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Contribution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52381" y="1074000"/>
            <a:ext cx="50023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Introduction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F1B40D2A-014B-72E3-B584-B132995BB1E2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D962B26-6343-24FD-371F-6D1FC6D5A1FD}"/>
              </a:ext>
            </a:extLst>
          </p:cNvPr>
          <p:cNvGrpSpPr/>
          <p:nvPr/>
        </p:nvGrpSpPr>
        <p:grpSpPr>
          <a:xfrm>
            <a:off x="1600200" y="4743373"/>
            <a:ext cx="12960853" cy="461665"/>
            <a:chOff x="2965643" y="4096305"/>
            <a:chExt cx="12960853" cy="461665"/>
          </a:xfrm>
        </p:grpSpPr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A68216F9-4845-1174-53D0-0BDB82B53292}"/>
                </a:ext>
              </a:extLst>
            </p:cNvPr>
            <p:cNvSpPr txBox="1"/>
            <p:nvPr/>
          </p:nvSpPr>
          <p:spPr>
            <a:xfrm>
              <a:off x="3368727" y="4096305"/>
              <a:ext cx="1255776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kumimoji="1" lang="en-US" altLang="ko-Kore-KR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Benchmark </a:t>
              </a:r>
              <a:r>
                <a:rPr kumimoji="1" lang="ko-Kore-KR" altLang="en-US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모델 기반 </a:t>
              </a:r>
              <a:r>
                <a:rPr kumimoji="1" lang="en-US" altLang="ko-Kore-KR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1-Stage Object Detection </a:t>
              </a:r>
              <a:r>
                <a:rPr kumimoji="1" lang="ko-Kore-KR" altLang="en-US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방식과 본 연구의 알고리즘의 성능을 비교</a:t>
              </a:r>
              <a:endParaRPr lang="en-US" dirty="0"/>
            </a:p>
          </p:txBody>
        </p: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B64A1E8C-47B2-64BB-4828-8F4F52B47E42}"/>
                </a:ext>
              </a:extLst>
            </p:cNvPr>
            <p:cNvGrpSpPr/>
            <p:nvPr/>
          </p:nvGrpSpPr>
          <p:grpSpPr>
            <a:xfrm>
              <a:off x="2965643" y="4183685"/>
              <a:ext cx="286905" cy="286905"/>
              <a:chOff x="1975125" y="4694181"/>
              <a:chExt cx="286905" cy="286905"/>
            </a:xfrm>
          </p:grpSpPr>
          <p:pic>
            <p:nvPicPr>
              <p:cNvPr id="21" name="Object 19">
                <a:extLst>
                  <a:ext uri="{FF2B5EF4-FFF2-40B4-BE49-F238E27FC236}">
                    <a16:creationId xmlns:a16="http://schemas.microsoft.com/office/drawing/2014/main" id="{A1B8E7FC-924F-4C1C-3206-ACC2DA1ED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75125" y="4694181"/>
                <a:ext cx="286905" cy="286905"/>
              </a:xfrm>
              <a:prstGeom prst="rect">
                <a:avLst/>
              </a:prstGeom>
            </p:spPr>
          </p:pic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1ECDA19-E61D-A1B3-395E-0C8BA5C84C54}"/>
              </a:ext>
            </a:extLst>
          </p:cNvPr>
          <p:cNvGrpSpPr/>
          <p:nvPr/>
        </p:nvGrpSpPr>
        <p:grpSpPr>
          <a:xfrm>
            <a:off x="1600200" y="2983314"/>
            <a:ext cx="12960853" cy="830997"/>
            <a:chOff x="3118043" y="4248705"/>
            <a:chExt cx="12960853" cy="830997"/>
          </a:xfrm>
        </p:grpSpPr>
        <p:sp>
          <p:nvSpPr>
            <p:cNvPr id="35" name="Object 18">
              <a:extLst>
                <a:ext uri="{FF2B5EF4-FFF2-40B4-BE49-F238E27FC236}">
                  <a16:creationId xmlns:a16="http://schemas.microsoft.com/office/drawing/2014/main" id="{F60E0290-764C-CD46-6242-EE7223240F12}"/>
                </a:ext>
              </a:extLst>
            </p:cNvPr>
            <p:cNvSpPr txBox="1"/>
            <p:nvPr/>
          </p:nvSpPr>
          <p:spPr>
            <a:xfrm>
              <a:off x="3521127" y="4248705"/>
              <a:ext cx="12557769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kumimoji="1" lang="ko-Kore-KR" altLang="en-US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본 연구에서는 도면상에 존재하는 격실의 위치를 </a:t>
              </a:r>
              <a:r>
                <a:rPr kumimoji="1" lang="en-US" altLang="ko-Kore-KR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Detection</a:t>
              </a:r>
              <a:r>
                <a:rPr kumimoji="1" lang="ko-Kore-KR" altLang="en-US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할 수 있는 도면 특화 </a:t>
              </a:r>
              <a:r>
                <a:rPr kumimoji="1" lang="en-US" altLang="ko-Kore-KR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Object Detection Framework</a:t>
              </a:r>
              <a:r>
                <a:rPr kumimoji="1" lang="ko-Kore-KR" altLang="en-US" sz="24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를 제안</a:t>
              </a:r>
              <a:endParaRPr lang="en-US" dirty="0"/>
            </a:p>
          </p:txBody>
        </p:sp>
        <p:pic>
          <p:nvPicPr>
            <p:cNvPr id="39" name="Object 19">
              <a:extLst>
                <a:ext uri="{FF2B5EF4-FFF2-40B4-BE49-F238E27FC236}">
                  <a16:creationId xmlns:a16="http://schemas.microsoft.com/office/drawing/2014/main" id="{28EFC1F6-E3CB-B764-4DFB-00C3961D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5DF9D68-7E89-D869-8893-398CA90F6186}"/>
              </a:ext>
            </a:extLst>
          </p:cNvPr>
          <p:cNvGrpSpPr/>
          <p:nvPr/>
        </p:nvGrpSpPr>
        <p:grpSpPr>
          <a:xfrm>
            <a:off x="1600200" y="6134100"/>
            <a:ext cx="15231157" cy="2111277"/>
            <a:chOff x="1600200" y="6134100"/>
            <a:chExt cx="15231157" cy="2111277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C094A2C-7333-B4EB-FCBA-74ECBDDCCF55}"/>
                </a:ext>
              </a:extLst>
            </p:cNvPr>
            <p:cNvGrpSpPr/>
            <p:nvPr/>
          </p:nvGrpSpPr>
          <p:grpSpPr>
            <a:xfrm>
              <a:off x="1600200" y="6134100"/>
              <a:ext cx="13792200" cy="461665"/>
              <a:chOff x="3118043" y="4248705"/>
              <a:chExt cx="13792200" cy="461665"/>
            </a:xfrm>
          </p:grpSpPr>
          <p:sp>
            <p:nvSpPr>
              <p:cNvPr id="44" name="Object 18">
                <a:extLst>
                  <a:ext uri="{FF2B5EF4-FFF2-40B4-BE49-F238E27FC236}">
                    <a16:creationId xmlns:a16="http://schemas.microsoft.com/office/drawing/2014/main" id="{539CD3DA-0D4F-0CD8-B809-63999780879A}"/>
                  </a:ext>
                </a:extLst>
              </p:cNvPr>
              <p:cNvSpPr txBox="1"/>
              <p:nvPr/>
            </p:nvSpPr>
            <p:spPr>
              <a:xfrm>
                <a:off x="3521127" y="4248705"/>
                <a:ext cx="13389116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효과적인 도면 탐지를 위한 알고리즘 소개</a:t>
                </a:r>
                <a:endParaRPr lang="en-US" sz="2400" dirty="0"/>
              </a:p>
            </p:txBody>
          </p:sp>
          <p:pic>
            <p:nvPicPr>
              <p:cNvPr id="45" name="Object 19">
                <a:extLst>
                  <a:ext uri="{FF2B5EF4-FFF2-40B4-BE49-F238E27FC236}">
                    <a16:creationId xmlns:a16="http://schemas.microsoft.com/office/drawing/2014/main" id="{BEFC2AC6-C874-FFF5-DD4B-58C35CAB5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118043" y="4336085"/>
                <a:ext cx="286905" cy="286905"/>
              </a:xfrm>
              <a:prstGeom prst="rect">
                <a:avLst/>
              </a:prstGeom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5F159C3-7D76-6D08-70E4-C71C4CA36B38}"/>
                </a:ext>
              </a:extLst>
            </p:cNvPr>
            <p:cNvGrpSpPr/>
            <p:nvPr/>
          </p:nvGrpSpPr>
          <p:grpSpPr>
            <a:xfrm>
              <a:off x="2118577" y="6896100"/>
              <a:ext cx="14712780" cy="587277"/>
              <a:chOff x="1787610" y="5114194"/>
              <a:chExt cx="14712780" cy="587277"/>
            </a:xfrm>
          </p:grpSpPr>
          <p:pic>
            <p:nvPicPr>
              <p:cNvPr id="13" name="Object 48">
                <a:extLst>
                  <a:ext uri="{FF2B5EF4-FFF2-40B4-BE49-F238E27FC236}">
                    <a16:creationId xmlns:a16="http://schemas.microsoft.com/office/drawing/2014/main" id="{5442B98C-8CAF-A47D-8E50-B40C9254C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87610" y="5303783"/>
                <a:ext cx="240174" cy="234887"/>
              </a:xfrm>
              <a:prstGeom prst="rect">
                <a:avLst/>
              </a:prstGeom>
            </p:spPr>
          </p:pic>
          <p:sp>
            <p:nvSpPr>
              <p:cNvPr id="14" name="Object 18">
                <a:extLst>
                  <a:ext uri="{FF2B5EF4-FFF2-40B4-BE49-F238E27FC236}">
                    <a16:creationId xmlns:a16="http://schemas.microsoft.com/office/drawing/2014/main" id="{E52894EB-3079-83C9-7FBE-6E9DB96A7B74}"/>
                  </a:ext>
                </a:extLst>
              </p:cNvPr>
              <p:cNvSpPr txBox="1"/>
              <p:nvPr/>
            </p:nvSpPr>
            <p:spPr>
              <a:xfrm>
                <a:off x="2143963" y="5114194"/>
                <a:ext cx="14356427" cy="58727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고차원의 </a:t>
                </a:r>
                <a:r>
                  <a:rPr kumimoji="1" lang="en-US" altLang="ko-Kore-KR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Task</a:t>
                </a:r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를 저차원으로 축소하여 문제를 보다 간단하게 재구성</a:t>
                </a:r>
                <a:endParaRPr lang="en-US" sz="2400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C336CBF-BD8C-C17F-439F-CA88114E6488}"/>
                </a:ext>
              </a:extLst>
            </p:cNvPr>
            <p:cNvGrpSpPr/>
            <p:nvPr/>
          </p:nvGrpSpPr>
          <p:grpSpPr>
            <a:xfrm>
              <a:off x="2118577" y="7658100"/>
              <a:ext cx="14712780" cy="587277"/>
              <a:chOff x="1787610" y="5114194"/>
              <a:chExt cx="14712780" cy="587277"/>
            </a:xfrm>
          </p:grpSpPr>
          <p:pic>
            <p:nvPicPr>
              <p:cNvPr id="22" name="Object 48">
                <a:extLst>
                  <a:ext uri="{FF2B5EF4-FFF2-40B4-BE49-F238E27FC236}">
                    <a16:creationId xmlns:a16="http://schemas.microsoft.com/office/drawing/2014/main" id="{525ADEE9-70CF-A5E3-C865-EBE779AC1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87610" y="5303783"/>
                <a:ext cx="240174" cy="234887"/>
              </a:xfrm>
              <a:prstGeom prst="rect">
                <a:avLst/>
              </a:prstGeom>
            </p:spPr>
          </p:pic>
          <p:sp>
            <p:nvSpPr>
              <p:cNvPr id="24" name="Object 18">
                <a:extLst>
                  <a:ext uri="{FF2B5EF4-FFF2-40B4-BE49-F238E27FC236}">
                    <a16:creationId xmlns:a16="http://schemas.microsoft.com/office/drawing/2014/main" id="{4CA95F00-54EF-0AD4-B74B-1B3413A2DE52}"/>
                  </a:ext>
                </a:extLst>
              </p:cNvPr>
              <p:cNvSpPr txBox="1"/>
              <p:nvPr/>
            </p:nvSpPr>
            <p:spPr>
              <a:xfrm>
                <a:off x="2143963" y="5114194"/>
                <a:ext cx="14356427" cy="58727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ore-KR" altLang="en-US" sz="24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적은 데이터셋에서도 좋은 성능을 보여줌</a:t>
                </a:r>
                <a:endParaRPr lang="en-US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8071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860E61-4329-A862-29B5-498BE592CC8D}"/>
              </a:ext>
            </a:extLst>
          </p:cNvPr>
          <p:cNvGrpSpPr/>
          <p:nvPr/>
        </p:nvGrpSpPr>
        <p:grpSpPr>
          <a:xfrm>
            <a:off x="849129" y="4441387"/>
            <a:ext cx="5408886" cy="5274113"/>
            <a:chOff x="849129" y="2506444"/>
            <a:chExt cx="5408886" cy="52741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2381" y="2849411"/>
              <a:ext cx="5202381" cy="4931146"/>
              <a:chOff x="952381" y="2849411"/>
              <a:chExt cx="5202381" cy="49311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2381" y="2849411"/>
                <a:ext cx="5202381" cy="4931146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00AB10A-88D3-A154-A598-F4B40E1BE233}"/>
                </a:ext>
              </a:extLst>
            </p:cNvPr>
            <p:cNvGrpSpPr/>
            <p:nvPr/>
          </p:nvGrpSpPr>
          <p:grpSpPr>
            <a:xfrm>
              <a:off x="849129" y="2506444"/>
              <a:ext cx="5408886" cy="685933"/>
              <a:chOff x="849129" y="2506444"/>
              <a:chExt cx="5408886" cy="68593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300736" y="2506444"/>
                <a:ext cx="4505671" cy="685933"/>
                <a:chOff x="1300736" y="2506444"/>
                <a:chExt cx="4505671" cy="685933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300736" y="2506444"/>
                  <a:ext cx="4505671" cy="685933"/>
                </a:xfrm>
                <a:prstGeom prst="rect">
                  <a:avLst/>
                </a:prstGeom>
              </p:spPr>
            </p:pic>
          </p:grpSp>
          <p:sp>
            <p:nvSpPr>
              <p:cNvPr id="23" name="Object 23"/>
              <p:cNvSpPr txBox="1"/>
              <p:nvPr/>
            </p:nvSpPr>
            <p:spPr>
              <a:xfrm>
                <a:off x="849129" y="2653857"/>
                <a:ext cx="5408886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F6BB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1단계</a:t>
                </a:r>
                <a:r>
                  <a:rPr lang="en-US" sz="2000" dirty="0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  </a:t>
                </a:r>
                <a:r>
                  <a:rPr lang="en-US" sz="2000" dirty="0" err="1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원본</a:t>
                </a:r>
                <a:r>
                  <a:rPr lang="en-US" sz="2000" dirty="0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도면</a:t>
                </a:r>
                <a:endParaRPr lang="en-US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69BE18-063D-0FAB-98CA-C5468C2324D9}"/>
              </a:ext>
            </a:extLst>
          </p:cNvPr>
          <p:cNvGrpSpPr/>
          <p:nvPr/>
        </p:nvGrpSpPr>
        <p:grpSpPr>
          <a:xfrm>
            <a:off x="6041287" y="4441387"/>
            <a:ext cx="6203138" cy="5274113"/>
            <a:chOff x="6041287" y="2506444"/>
            <a:chExt cx="6203138" cy="527411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541667" y="2849411"/>
              <a:ext cx="5202381" cy="4931146"/>
              <a:chOff x="6541667" y="2849411"/>
              <a:chExt cx="5202381" cy="4931146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541667" y="2849411"/>
                <a:ext cx="5202381" cy="4931146"/>
              </a:xfrm>
              <a:prstGeom prst="rect">
                <a:avLst/>
              </a:prstGeom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164A7C6-286C-AB35-0714-7A092784607C}"/>
                </a:ext>
              </a:extLst>
            </p:cNvPr>
            <p:cNvGrpSpPr/>
            <p:nvPr/>
          </p:nvGrpSpPr>
          <p:grpSpPr>
            <a:xfrm>
              <a:off x="6041287" y="2506444"/>
              <a:ext cx="6203138" cy="685933"/>
              <a:chOff x="6041287" y="2506444"/>
              <a:chExt cx="6203138" cy="685933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6890022" y="2506444"/>
                <a:ext cx="4505671" cy="685933"/>
                <a:chOff x="6890022" y="2506444"/>
                <a:chExt cx="4505671" cy="685933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890022" y="2506444"/>
                  <a:ext cx="4505671" cy="685933"/>
                </a:xfrm>
                <a:prstGeom prst="rect">
                  <a:avLst/>
                </a:prstGeom>
              </p:spPr>
            </p:pic>
          </p:grpSp>
          <p:sp>
            <p:nvSpPr>
              <p:cNvPr id="27" name="Object 27"/>
              <p:cNvSpPr txBox="1"/>
              <p:nvPr/>
            </p:nvSpPr>
            <p:spPr>
              <a:xfrm>
                <a:off x="6041287" y="2653857"/>
                <a:ext cx="6203138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F6BB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2단계</a:t>
                </a:r>
                <a:r>
                  <a:rPr lang="en-US" sz="2000" dirty="0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  </a:t>
                </a:r>
                <a:r>
                  <a:rPr lang="en-US" sz="2000" dirty="0" err="1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노이즈</a:t>
                </a:r>
                <a:r>
                  <a:rPr lang="en-US" sz="2000" dirty="0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제거</a:t>
                </a:r>
                <a:r>
                  <a:rPr lang="en-US" sz="2000" dirty="0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후</a:t>
                </a:r>
                <a:endParaRPr lang="en-US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F72BDB-4D54-C4D5-B02F-8DA802A39852}"/>
              </a:ext>
            </a:extLst>
          </p:cNvPr>
          <p:cNvGrpSpPr/>
          <p:nvPr/>
        </p:nvGrpSpPr>
        <p:grpSpPr>
          <a:xfrm>
            <a:off x="12027662" y="4441387"/>
            <a:ext cx="5408886" cy="5274113"/>
            <a:chOff x="12027662" y="2506444"/>
            <a:chExt cx="5408886" cy="5274113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2130952" y="2849411"/>
              <a:ext cx="5202381" cy="4931146"/>
              <a:chOff x="12130952" y="2849411"/>
              <a:chExt cx="5202381" cy="4931146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130952" y="2849411"/>
                <a:ext cx="5202381" cy="4931146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3B42785-8735-9DDB-B280-038E18A78B99}"/>
                </a:ext>
              </a:extLst>
            </p:cNvPr>
            <p:cNvGrpSpPr/>
            <p:nvPr/>
          </p:nvGrpSpPr>
          <p:grpSpPr>
            <a:xfrm>
              <a:off x="12027662" y="2506444"/>
              <a:ext cx="5408886" cy="685933"/>
              <a:chOff x="12027662" y="2506444"/>
              <a:chExt cx="5408886" cy="685933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2479307" y="2506444"/>
                <a:ext cx="4505671" cy="685933"/>
                <a:chOff x="12479307" y="2506444"/>
                <a:chExt cx="4505671" cy="685933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2479307" y="2506444"/>
                  <a:ext cx="4505671" cy="685933"/>
                </a:xfrm>
                <a:prstGeom prst="rect">
                  <a:avLst/>
                </a:prstGeom>
              </p:spPr>
            </p:pic>
          </p:grpSp>
          <p:sp>
            <p:nvSpPr>
              <p:cNvPr id="31" name="Object 31"/>
              <p:cNvSpPr txBox="1"/>
              <p:nvPr/>
            </p:nvSpPr>
            <p:spPr>
              <a:xfrm>
                <a:off x="12027662" y="2653857"/>
                <a:ext cx="5408886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F6BB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3단계</a:t>
                </a:r>
                <a:r>
                  <a:rPr lang="en-US" sz="2000" dirty="0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  </a:t>
                </a:r>
                <a:r>
                  <a:rPr lang="en-US" sz="2000" dirty="0" err="1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목표</a:t>
                </a:r>
                <a:r>
                  <a:rPr lang="en-US" sz="2000" dirty="0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결과</a:t>
                </a:r>
                <a:endParaRPr lang="en-US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B8803F-B011-F1CF-D02B-8DCB6B619D23}"/>
              </a:ext>
            </a:extLst>
          </p:cNvPr>
          <p:cNvGrpSpPr/>
          <p:nvPr/>
        </p:nvGrpSpPr>
        <p:grpSpPr>
          <a:xfrm>
            <a:off x="5941332" y="6676843"/>
            <a:ext cx="803201" cy="803201"/>
            <a:chOff x="5941332" y="5694533"/>
            <a:chExt cx="803201" cy="80320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5941332" y="5694533"/>
              <a:ext cx="803201" cy="803201"/>
              <a:chOff x="5941332" y="5694533"/>
              <a:chExt cx="803201" cy="803201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941332" y="5694533"/>
                <a:ext cx="803201" cy="80320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6206197" y="5952265"/>
              <a:ext cx="294214" cy="287737"/>
              <a:chOff x="6206197" y="5952265"/>
              <a:chExt cx="294214" cy="287737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06197" y="5952265"/>
                <a:ext cx="294214" cy="287737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C6AD2BE-94C6-0965-57B2-A13290F952E7}"/>
              </a:ext>
            </a:extLst>
          </p:cNvPr>
          <p:cNvGrpSpPr/>
          <p:nvPr/>
        </p:nvGrpSpPr>
        <p:grpSpPr>
          <a:xfrm>
            <a:off x="11529929" y="6674629"/>
            <a:ext cx="807628" cy="807628"/>
            <a:chOff x="11529929" y="5692319"/>
            <a:chExt cx="807628" cy="80762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1529929" y="5692319"/>
              <a:ext cx="807628" cy="807628"/>
              <a:chOff x="11529929" y="5692319"/>
              <a:chExt cx="807628" cy="807628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29929" y="5692319"/>
                <a:ext cx="807628" cy="807628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789119" y="5952265"/>
              <a:ext cx="294214" cy="287737"/>
              <a:chOff x="11789119" y="5952265"/>
              <a:chExt cx="294214" cy="287737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89119" y="5952265"/>
                <a:ext cx="294214" cy="287737"/>
              </a:xfrm>
              <a:prstGeom prst="rect">
                <a:avLst/>
              </a:prstGeom>
            </p:spPr>
          </p:pic>
        </p:grpSp>
      </p:grpSp>
      <p:sp>
        <p:nvSpPr>
          <p:cNvPr id="2" name="Object 5">
            <a:extLst>
              <a:ext uri="{FF2B5EF4-FFF2-40B4-BE49-F238E27FC236}">
                <a16:creationId xmlns:a16="http://schemas.microsoft.com/office/drawing/2014/main" id="{5D055DAD-CBC1-340D-75A1-4B16B018BD06}"/>
              </a:ext>
            </a:extLst>
          </p:cNvPr>
          <p:cNvSpPr txBox="1"/>
          <p:nvPr/>
        </p:nvSpPr>
        <p:spPr>
          <a:xfrm>
            <a:off x="4053571" y="930172"/>
            <a:ext cx="101785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ko-KR" sz="28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Objective</a:t>
            </a:r>
            <a:endParaRPr lang="en-US" dirty="0">
              <a:solidFill>
                <a:schemeClr val="bg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CBAEA506-F7FD-1751-1D36-D8C76D639CC5}"/>
              </a:ext>
            </a:extLst>
          </p:cNvPr>
          <p:cNvSpPr txBox="1"/>
          <p:nvPr/>
        </p:nvSpPr>
        <p:spPr>
          <a:xfrm>
            <a:off x="952381" y="1074000"/>
            <a:ext cx="50023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Introduction</a:t>
            </a:r>
            <a:endParaRPr lang="en-US" dirty="0">
              <a:solidFill>
                <a:schemeClr val="bg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F286DC1E-BB50-299B-B94E-29B39552039F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B1EC0B4-9937-6A5A-1620-D4E080530BCD}"/>
              </a:ext>
            </a:extLst>
          </p:cNvPr>
          <p:cNvGrpSpPr/>
          <p:nvPr/>
        </p:nvGrpSpPr>
        <p:grpSpPr>
          <a:xfrm>
            <a:off x="1275456" y="5274733"/>
            <a:ext cx="4593600" cy="4820400"/>
            <a:chOff x="-6719661" y="-5613817"/>
            <a:chExt cx="5448589" cy="2878169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07BCD52-B643-F978-5285-E271B98407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065"/>
            <a:stretch/>
          </p:blipFill>
          <p:spPr bwMode="auto">
            <a:xfrm>
              <a:off x="-6719661" y="-5613817"/>
              <a:ext cx="5448589" cy="246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216F2A-5D61-A641-92E9-E657E6136E86}"/>
                </a:ext>
              </a:extLst>
            </p:cNvPr>
            <p:cNvSpPr txBox="1"/>
            <p:nvPr/>
          </p:nvSpPr>
          <p:spPr>
            <a:xfrm>
              <a:off x="-5116029" y="-3043425"/>
              <a:ext cx="2232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ko-Kore-KR" altLang="en-US" sz="14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D5B6332-3E93-C82C-89C4-6C28D0B5959F}"/>
              </a:ext>
            </a:extLst>
          </p:cNvPr>
          <p:cNvGrpSpPr/>
          <p:nvPr/>
        </p:nvGrpSpPr>
        <p:grpSpPr>
          <a:xfrm>
            <a:off x="6840431" y="5274733"/>
            <a:ext cx="4593600" cy="4820400"/>
            <a:chOff x="-994693" y="-5541152"/>
            <a:chExt cx="5475685" cy="280550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22791CB-B804-3404-F81A-800FEF832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994693" y="-5541152"/>
              <a:ext cx="5475685" cy="24696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F8DA9C-B22D-803E-A69F-3E06BF039955}"/>
                </a:ext>
              </a:extLst>
            </p:cNvPr>
            <p:cNvSpPr txBox="1"/>
            <p:nvPr/>
          </p:nvSpPr>
          <p:spPr>
            <a:xfrm>
              <a:off x="142903" y="-3043425"/>
              <a:ext cx="3200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ko-Kore-KR" altLang="en-US" sz="14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A8E85A7-DDE5-AD01-BBCE-8FACBF9D479E}"/>
              </a:ext>
            </a:extLst>
          </p:cNvPr>
          <p:cNvGrpSpPr/>
          <p:nvPr/>
        </p:nvGrpSpPr>
        <p:grpSpPr>
          <a:xfrm>
            <a:off x="12420600" y="5268501"/>
            <a:ext cx="4593600" cy="4820400"/>
            <a:chOff x="5247567" y="-5507121"/>
            <a:chExt cx="5475685" cy="2771473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21C4D63-01AD-DBAE-0600-A173E5E69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47567" y="-5507121"/>
              <a:ext cx="5475685" cy="24696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674FFA8-8929-A4BC-4690-C7AFD075C606}"/>
                </a:ext>
              </a:extLst>
            </p:cNvPr>
            <p:cNvSpPr txBox="1"/>
            <p:nvPr/>
          </p:nvSpPr>
          <p:spPr>
            <a:xfrm>
              <a:off x="6869241" y="-3043425"/>
              <a:ext cx="2232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ko-Kore-KR" altLang="en-US" sz="14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E5B3AC2-7EE2-D230-DF30-2D025B3C0557}"/>
              </a:ext>
            </a:extLst>
          </p:cNvPr>
          <p:cNvGrpSpPr/>
          <p:nvPr/>
        </p:nvGrpSpPr>
        <p:grpSpPr>
          <a:xfrm>
            <a:off x="1275456" y="2224153"/>
            <a:ext cx="16057877" cy="587277"/>
            <a:chOff x="3118043" y="4101798"/>
            <a:chExt cx="16057877" cy="587277"/>
          </a:xfrm>
        </p:grpSpPr>
        <p:sp>
          <p:nvSpPr>
            <p:cNvPr id="45" name="Object 18">
              <a:extLst>
                <a:ext uri="{FF2B5EF4-FFF2-40B4-BE49-F238E27FC236}">
                  <a16:creationId xmlns:a16="http://schemas.microsoft.com/office/drawing/2014/main" id="{20229AE3-B5B9-84BC-D4DD-6860E57252BE}"/>
                </a:ext>
              </a:extLst>
            </p:cNvPr>
            <p:cNvSpPr txBox="1"/>
            <p:nvPr/>
          </p:nvSpPr>
          <p:spPr>
            <a:xfrm>
              <a:off x="3521127" y="4101798"/>
              <a:ext cx="15654793" cy="5872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4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도면 내 격실 탐지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48" name="Object 19">
              <a:extLst>
                <a:ext uri="{FF2B5EF4-FFF2-40B4-BE49-F238E27FC236}">
                  <a16:creationId xmlns:a16="http://schemas.microsoft.com/office/drawing/2014/main" id="{06E6BBC4-F138-151E-4E06-A0A4A039B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0FA0EAF-30D6-AAB9-F5AA-9905DFA61197}"/>
              </a:ext>
            </a:extLst>
          </p:cNvPr>
          <p:cNvGrpSpPr/>
          <p:nvPr/>
        </p:nvGrpSpPr>
        <p:grpSpPr>
          <a:xfrm>
            <a:off x="1981200" y="2962346"/>
            <a:ext cx="3109876" cy="504754"/>
            <a:chOff x="1787610" y="5121015"/>
            <a:chExt cx="3109876" cy="504754"/>
          </a:xfrm>
        </p:grpSpPr>
        <p:pic>
          <p:nvPicPr>
            <p:cNvPr id="52" name="Object 48">
              <a:extLst>
                <a:ext uri="{FF2B5EF4-FFF2-40B4-BE49-F238E27FC236}">
                  <a16:creationId xmlns:a16="http://schemas.microsoft.com/office/drawing/2014/main" id="{39FA89EA-39B6-7465-9E40-13E41E67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7610" y="5306143"/>
              <a:ext cx="240174" cy="230166"/>
            </a:xfrm>
            <a:prstGeom prst="rect">
              <a:avLst/>
            </a:prstGeom>
          </p:spPr>
        </p:pic>
        <p:sp>
          <p:nvSpPr>
            <p:cNvPr id="54" name="Object 18">
              <a:extLst>
                <a:ext uri="{FF2B5EF4-FFF2-40B4-BE49-F238E27FC236}">
                  <a16:creationId xmlns:a16="http://schemas.microsoft.com/office/drawing/2014/main" id="{3584AAB1-1BFC-5C0C-0182-F4E5FCEFCEA3}"/>
                </a:ext>
              </a:extLst>
            </p:cNvPr>
            <p:cNvSpPr txBox="1"/>
            <p:nvPr/>
          </p:nvSpPr>
          <p:spPr>
            <a:xfrm>
              <a:off x="2143964" y="5121015"/>
              <a:ext cx="2753522" cy="5047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격실을 지칭하는 표시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7CD7418-A936-29B8-CF71-A5F0D559F2A1}"/>
              </a:ext>
            </a:extLst>
          </p:cNvPr>
          <p:cNvGrpSpPr/>
          <p:nvPr/>
        </p:nvGrpSpPr>
        <p:grpSpPr>
          <a:xfrm>
            <a:off x="5017143" y="2962346"/>
            <a:ext cx="4191348" cy="504754"/>
            <a:chOff x="1787610" y="5114194"/>
            <a:chExt cx="4191348" cy="504754"/>
          </a:xfrm>
        </p:grpSpPr>
        <p:pic>
          <p:nvPicPr>
            <p:cNvPr id="60" name="Object 48">
              <a:extLst>
                <a:ext uri="{FF2B5EF4-FFF2-40B4-BE49-F238E27FC236}">
                  <a16:creationId xmlns:a16="http://schemas.microsoft.com/office/drawing/2014/main" id="{326F6904-638D-F11D-46BE-D6ED2EAB9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7610" y="5306143"/>
              <a:ext cx="240174" cy="230166"/>
            </a:xfrm>
            <a:prstGeom prst="rect">
              <a:avLst/>
            </a:prstGeom>
          </p:spPr>
        </p:pic>
        <p:sp>
          <p:nvSpPr>
            <p:cNvPr id="62" name="Object 18">
              <a:extLst>
                <a:ext uri="{FF2B5EF4-FFF2-40B4-BE49-F238E27FC236}">
                  <a16:creationId xmlns:a16="http://schemas.microsoft.com/office/drawing/2014/main" id="{7365584D-A430-883D-ABD6-107EE35422EF}"/>
                </a:ext>
              </a:extLst>
            </p:cNvPr>
            <p:cNvSpPr txBox="1"/>
            <p:nvPr/>
          </p:nvSpPr>
          <p:spPr>
            <a:xfrm>
              <a:off x="2143963" y="5114194"/>
              <a:ext cx="3834995" cy="5047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격실의 위치를 나타내는 </a:t>
              </a:r>
              <a:r>
                <a:rPr kumimoji="1" lang="ko-KR" altLang="en-US" sz="2000" dirty="0" err="1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지시점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EC7F16D-C563-B1CC-E7B3-FDA82FB4AF30}"/>
              </a:ext>
            </a:extLst>
          </p:cNvPr>
          <p:cNvGrpSpPr/>
          <p:nvPr/>
        </p:nvGrpSpPr>
        <p:grpSpPr>
          <a:xfrm>
            <a:off x="952381" y="1943100"/>
            <a:ext cx="16389587" cy="3649801"/>
            <a:chOff x="-9292464" y="5658070"/>
            <a:chExt cx="16389587" cy="364980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F4E4E5-49A4-7C3E-5A69-0EE44DC844DF}"/>
                </a:ext>
              </a:extLst>
            </p:cNvPr>
            <p:cNvSpPr/>
            <p:nvPr/>
          </p:nvSpPr>
          <p:spPr>
            <a:xfrm>
              <a:off x="-9292464" y="5658070"/>
              <a:ext cx="13983597" cy="362397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3" cstate="print"/>
            <a:srcRect b="45983"/>
            <a:stretch/>
          </p:blipFill>
          <p:spPr>
            <a:xfrm rot="10800000">
              <a:off x="1186389" y="5658071"/>
              <a:ext cx="5910734" cy="36498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53571" y="930172"/>
            <a:ext cx="1017857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Data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" name="Object 9">
            <a:extLst>
              <a:ext uri="{FF2B5EF4-FFF2-40B4-BE49-F238E27FC236}">
                <a16:creationId xmlns:a16="http://schemas.microsoft.com/office/drawing/2014/main" id="{F1B40D2A-014B-72E3-B584-B132995BB1E2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5DF9D68-7E89-D869-8893-398CA90F6186}"/>
              </a:ext>
            </a:extLst>
          </p:cNvPr>
          <p:cNvGrpSpPr/>
          <p:nvPr/>
        </p:nvGrpSpPr>
        <p:grpSpPr>
          <a:xfrm>
            <a:off x="1600200" y="3917975"/>
            <a:ext cx="15558064" cy="1530325"/>
            <a:chOff x="1600200" y="6134100"/>
            <a:chExt cx="15558064" cy="153032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C094A2C-7333-B4EB-FCBA-74ECBDDCCF55}"/>
                </a:ext>
              </a:extLst>
            </p:cNvPr>
            <p:cNvGrpSpPr/>
            <p:nvPr/>
          </p:nvGrpSpPr>
          <p:grpSpPr>
            <a:xfrm>
              <a:off x="1600200" y="6134100"/>
              <a:ext cx="15558064" cy="374285"/>
              <a:chOff x="3118043" y="4248705"/>
              <a:chExt cx="15558064" cy="374285"/>
            </a:xfrm>
          </p:grpSpPr>
          <p:sp>
            <p:nvSpPr>
              <p:cNvPr id="44" name="Object 18">
                <a:extLst>
                  <a:ext uri="{FF2B5EF4-FFF2-40B4-BE49-F238E27FC236}">
                    <a16:creationId xmlns:a16="http://schemas.microsoft.com/office/drawing/2014/main" id="{539CD3DA-0D4F-0CD8-B809-63999780879A}"/>
                  </a:ext>
                </a:extLst>
              </p:cNvPr>
              <p:cNvSpPr txBox="1"/>
              <p:nvPr/>
            </p:nvSpPr>
            <p:spPr>
              <a:xfrm>
                <a:off x="3521126" y="4248705"/>
                <a:ext cx="15154981" cy="36933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ko-KR" altLang="en-US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본 연구에서 제안하는 접근법의 경우 도면에 존재하는 격실들을 </a:t>
                </a:r>
                <a:r>
                  <a:rPr kumimoji="1" lang="en-US" altLang="ko-KR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Image Patch</a:t>
                </a:r>
                <a:r>
                  <a:rPr kumimoji="1" lang="ko-KR" altLang="en-US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로 추출하여 </a:t>
                </a:r>
                <a:r>
                  <a:rPr kumimoji="1" lang="en-US" altLang="ko-KR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1:1 </a:t>
                </a:r>
                <a:r>
                  <a:rPr kumimoji="1" lang="ko-KR" altLang="en-US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격실 탐지를 진행함</a:t>
                </a:r>
                <a:endParaRPr lang="en-US" dirty="0"/>
              </a:p>
            </p:txBody>
          </p:sp>
          <p:pic>
            <p:nvPicPr>
              <p:cNvPr id="45" name="Object 19">
                <a:extLst>
                  <a:ext uri="{FF2B5EF4-FFF2-40B4-BE49-F238E27FC236}">
                    <a16:creationId xmlns:a16="http://schemas.microsoft.com/office/drawing/2014/main" id="{BEFC2AC6-C874-FFF5-DD4B-58C35CAB5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118043" y="4336085"/>
                <a:ext cx="286905" cy="286905"/>
              </a:xfrm>
              <a:prstGeom prst="rect">
                <a:avLst/>
              </a:prstGeom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5F159C3-7D76-6D08-70E4-C71C4CA36B38}"/>
                </a:ext>
              </a:extLst>
            </p:cNvPr>
            <p:cNvGrpSpPr/>
            <p:nvPr/>
          </p:nvGrpSpPr>
          <p:grpSpPr>
            <a:xfrm>
              <a:off x="2118577" y="6591300"/>
              <a:ext cx="14712780" cy="463525"/>
              <a:chOff x="1787610" y="4809394"/>
              <a:chExt cx="14712780" cy="463525"/>
            </a:xfrm>
          </p:grpSpPr>
          <p:pic>
            <p:nvPicPr>
              <p:cNvPr id="13" name="Object 48">
                <a:extLst>
                  <a:ext uri="{FF2B5EF4-FFF2-40B4-BE49-F238E27FC236}">
                    <a16:creationId xmlns:a16="http://schemas.microsoft.com/office/drawing/2014/main" id="{5442B98C-8CAF-A47D-8E50-B40C9254C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87610" y="4998983"/>
                <a:ext cx="240174" cy="234887"/>
              </a:xfrm>
              <a:prstGeom prst="rect">
                <a:avLst/>
              </a:prstGeom>
            </p:spPr>
          </p:pic>
          <p:sp>
            <p:nvSpPr>
              <p:cNvPr id="14" name="Object 18">
                <a:extLst>
                  <a:ext uri="{FF2B5EF4-FFF2-40B4-BE49-F238E27FC236}">
                    <a16:creationId xmlns:a16="http://schemas.microsoft.com/office/drawing/2014/main" id="{E52894EB-3079-83C9-7FBE-6E9DB96A7B74}"/>
                  </a:ext>
                </a:extLst>
              </p:cNvPr>
              <p:cNvSpPr txBox="1"/>
              <p:nvPr/>
            </p:nvSpPr>
            <p:spPr>
              <a:xfrm>
                <a:off x="2143963" y="4809394"/>
                <a:ext cx="14356427" cy="4635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11</a:t>
                </a:r>
                <a:r>
                  <a:rPr kumimoji="1" lang="ko-KR" altLang="en-US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개의 이미지로부터 총 </a:t>
                </a:r>
                <a:r>
                  <a:rPr kumimoji="1" lang="en-US" altLang="ko-KR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360</a:t>
                </a:r>
                <a:r>
                  <a:rPr kumimoji="1" lang="ko-KR" altLang="en-US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개의 </a:t>
                </a:r>
                <a:r>
                  <a:rPr kumimoji="1" lang="en-US" altLang="ko-KR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Image Patch </a:t>
                </a:r>
                <a:r>
                  <a:rPr kumimoji="1" lang="ko-KR" altLang="en-US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추출</a:t>
                </a:r>
                <a:r>
                  <a:rPr kumimoji="1" lang="en-US" altLang="ko-KR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(</a:t>
                </a:r>
                <a:r>
                  <a:rPr kumimoji="1" lang="ko-KR" altLang="en-US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즉</a:t>
                </a:r>
                <a:r>
                  <a:rPr kumimoji="1" lang="en-US" altLang="ko-KR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, 360</a:t>
                </a:r>
                <a:r>
                  <a:rPr kumimoji="1" lang="ko-KR" altLang="en-US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개의 격실 존재</a:t>
                </a:r>
                <a:r>
                  <a:rPr kumimoji="1" lang="en-US" altLang="ko-KR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)</a:t>
                </a:r>
                <a:endParaRPr lang="en-US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C336CBF-BD8C-C17F-439F-CA88114E6488}"/>
                </a:ext>
              </a:extLst>
            </p:cNvPr>
            <p:cNvGrpSpPr/>
            <p:nvPr/>
          </p:nvGrpSpPr>
          <p:grpSpPr>
            <a:xfrm>
              <a:off x="2118577" y="7200900"/>
              <a:ext cx="14712780" cy="463525"/>
              <a:chOff x="1787610" y="4656994"/>
              <a:chExt cx="14712780" cy="463525"/>
            </a:xfrm>
          </p:grpSpPr>
          <p:pic>
            <p:nvPicPr>
              <p:cNvPr id="22" name="Object 48">
                <a:extLst>
                  <a:ext uri="{FF2B5EF4-FFF2-40B4-BE49-F238E27FC236}">
                    <a16:creationId xmlns:a16="http://schemas.microsoft.com/office/drawing/2014/main" id="{525ADEE9-70CF-A5E3-C865-EBE779AC1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87610" y="4846583"/>
                <a:ext cx="240174" cy="234887"/>
              </a:xfrm>
              <a:prstGeom prst="rect">
                <a:avLst/>
              </a:prstGeom>
            </p:spPr>
          </p:pic>
          <p:sp>
            <p:nvSpPr>
              <p:cNvPr id="24" name="Object 18">
                <a:extLst>
                  <a:ext uri="{FF2B5EF4-FFF2-40B4-BE49-F238E27FC236}">
                    <a16:creationId xmlns:a16="http://schemas.microsoft.com/office/drawing/2014/main" id="{4CA95F00-54EF-0AD4-B74B-1B3413A2DE52}"/>
                  </a:ext>
                </a:extLst>
              </p:cNvPr>
              <p:cNvSpPr txBox="1"/>
              <p:nvPr/>
            </p:nvSpPr>
            <p:spPr>
              <a:xfrm>
                <a:off x="2143963" y="4656994"/>
                <a:ext cx="14356427" cy="4635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ore-KR" altLang="en-US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훈련 데이터셋</a:t>
                </a:r>
                <a:r>
                  <a:rPr kumimoji="1" lang="en-US" altLang="ko-Kore-KR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: </a:t>
                </a:r>
                <a:r>
                  <a:rPr kumimoji="1" lang="en-US" altLang="ko-KR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229</a:t>
                </a:r>
                <a:r>
                  <a:rPr kumimoji="1" lang="ko-KR" altLang="en-US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개</a:t>
                </a:r>
                <a:r>
                  <a:rPr kumimoji="1" lang="en-US" altLang="ko-KR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(63%), </a:t>
                </a:r>
                <a:r>
                  <a:rPr kumimoji="1" lang="ko-KR" altLang="en-US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검증용 데이터셋</a:t>
                </a:r>
                <a:r>
                  <a:rPr kumimoji="1" lang="en-US" altLang="ko-KR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: 102</a:t>
                </a:r>
                <a:r>
                  <a:rPr kumimoji="1" lang="ko-KR" altLang="en-US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개</a:t>
                </a:r>
                <a:r>
                  <a:rPr kumimoji="1" lang="en-US" altLang="ko-KR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(28%), </a:t>
                </a:r>
                <a:r>
                  <a:rPr kumimoji="1" lang="ko-KR" altLang="en-US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테스트 데이터셋</a:t>
                </a:r>
                <a:r>
                  <a:rPr kumimoji="1" lang="en-US" altLang="ko-KR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: 29</a:t>
                </a:r>
                <a:r>
                  <a:rPr kumimoji="1" lang="ko-KR" altLang="en-US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개</a:t>
                </a:r>
                <a:r>
                  <a:rPr kumimoji="1" lang="en-US" altLang="ko-KR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(9%)</a:t>
                </a:r>
                <a:endParaRPr lang="en-US" dirty="0"/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1ECDA19-E61D-A1B3-395E-0C8BA5C84C54}"/>
              </a:ext>
            </a:extLst>
          </p:cNvPr>
          <p:cNvGrpSpPr/>
          <p:nvPr/>
        </p:nvGrpSpPr>
        <p:grpSpPr>
          <a:xfrm>
            <a:off x="1600200" y="2095500"/>
            <a:ext cx="12960853" cy="374285"/>
            <a:chOff x="3118043" y="4248705"/>
            <a:chExt cx="12960853" cy="374285"/>
          </a:xfrm>
        </p:grpSpPr>
        <p:sp>
          <p:nvSpPr>
            <p:cNvPr id="35" name="Object 18">
              <a:extLst>
                <a:ext uri="{FF2B5EF4-FFF2-40B4-BE49-F238E27FC236}">
                  <a16:creationId xmlns:a16="http://schemas.microsoft.com/office/drawing/2014/main" id="{F60E0290-764C-CD46-6242-EE7223240F12}"/>
                </a:ext>
              </a:extLst>
            </p:cNvPr>
            <p:cNvSpPr txBox="1"/>
            <p:nvPr/>
          </p:nvSpPr>
          <p:spPr>
            <a:xfrm>
              <a:off x="3521127" y="4248705"/>
              <a:ext cx="12557769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kumimoji="1" lang="ko-Kore-KR" altLang="en-US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도면 이미지</a:t>
              </a:r>
              <a:r>
                <a:rPr kumimoji="1" lang="en-US" altLang="ko-Kore-KR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kumimoji="1" lang="ko-Kore-KR" altLang="en-US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개수</a:t>
              </a:r>
              <a:r>
                <a:rPr kumimoji="1" lang="en-US" altLang="ko-Kore-KR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: </a:t>
              </a:r>
              <a:r>
                <a:rPr kumimoji="1" lang="ko-Kore-KR" altLang="en-US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총 </a:t>
              </a:r>
              <a:r>
                <a:rPr kumimoji="1" lang="en-US" altLang="ko-Kore-KR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11</a:t>
              </a:r>
              <a:r>
                <a:rPr kumimoji="1" lang="ko-Kore-KR" altLang="en-US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개</a:t>
              </a:r>
              <a:endParaRPr lang="en-US" sz="1400" dirty="0"/>
            </a:p>
          </p:txBody>
        </p:sp>
        <p:pic>
          <p:nvPicPr>
            <p:cNvPr id="39" name="Object 19">
              <a:extLst>
                <a:ext uri="{FF2B5EF4-FFF2-40B4-BE49-F238E27FC236}">
                  <a16:creationId xmlns:a16="http://schemas.microsoft.com/office/drawing/2014/main" id="{28EFC1F6-E3CB-B764-4DFB-00C3961D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8043" y="4336085"/>
              <a:ext cx="286905" cy="28690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5926C0C-191B-3D5F-1D27-A974A992B1CD}"/>
              </a:ext>
            </a:extLst>
          </p:cNvPr>
          <p:cNvGrpSpPr/>
          <p:nvPr/>
        </p:nvGrpSpPr>
        <p:grpSpPr>
          <a:xfrm>
            <a:off x="4993851" y="5676767"/>
            <a:ext cx="8300299" cy="685933"/>
            <a:chOff x="775131" y="2378486"/>
            <a:chExt cx="8300299" cy="685933"/>
          </a:xfrm>
        </p:grpSpPr>
        <p:grpSp>
          <p:nvGrpSpPr>
            <p:cNvPr id="30" name="그룹 1004">
              <a:extLst>
                <a:ext uri="{FF2B5EF4-FFF2-40B4-BE49-F238E27FC236}">
                  <a16:creationId xmlns:a16="http://schemas.microsoft.com/office/drawing/2014/main" id="{A7DB34ED-7F1B-4BD1-7E92-9C54B844B9E5}"/>
                </a:ext>
              </a:extLst>
            </p:cNvPr>
            <p:cNvGrpSpPr/>
            <p:nvPr/>
          </p:nvGrpSpPr>
          <p:grpSpPr>
            <a:xfrm>
              <a:off x="1816341" y="2378486"/>
              <a:ext cx="6217877" cy="685933"/>
              <a:chOff x="1816341" y="2378486"/>
              <a:chExt cx="6217877" cy="685933"/>
            </a:xfrm>
          </p:grpSpPr>
          <p:pic>
            <p:nvPicPr>
              <p:cNvPr id="31" name="Object 14">
                <a:extLst>
                  <a:ext uri="{FF2B5EF4-FFF2-40B4-BE49-F238E27FC236}">
                    <a16:creationId xmlns:a16="http://schemas.microsoft.com/office/drawing/2014/main" id="{B79C6889-178A-FC23-8E7B-FB496DAF5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16341" y="2378486"/>
                <a:ext cx="6217877" cy="685933"/>
              </a:xfrm>
              <a:prstGeom prst="rect">
                <a:avLst/>
              </a:prstGeom>
            </p:spPr>
          </p:pic>
        </p:grpSp>
        <p:sp>
          <p:nvSpPr>
            <p:cNvPr id="32" name="Object 17">
              <a:extLst>
                <a:ext uri="{FF2B5EF4-FFF2-40B4-BE49-F238E27FC236}">
                  <a16:creationId xmlns:a16="http://schemas.microsoft.com/office/drawing/2014/main" id="{2B737B4B-9292-3A00-C09F-B40125AB06FD}"/>
                </a:ext>
              </a:extLst>
            </p:cNvPr>
            <p:cNvSpPr txBox="1"/>
            <p:nvPr/>
          </p:nvSpPr>
          <p:spPr>
            <a:xfrm>
              <a:off x="775131" y="2525895"/>
              <a:ext cx="8300299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ko-Kore-KR" altLang="en-US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격실 인식 알고리즘을 통한 </a:t>
              </a:r>
              <a:r>
                <a:rPr kumimoji="1" lang="en-US" altLang="ko-Kore-KR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Image Patch </a:t>
              </a:r>
              <a:r>
                <a:rPr kumimoji="1" lang="ko-Kore-KR" altLang="en-US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추출</a:t>
              </a: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B7C4FB17-51DD-474A-03F9-7D69C529D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8223" y="6525855"/>
            <a:ext cx="10051555" cy="364147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9F2766B-BF46-A6C2-ACA1-E1A95C7310AC}"/>
              </a:ext>
            </a:extLst>
          </p:cNvPr>
          <p:cNvGrpSpPr/>
          <p:nvPr/>
        </p:nvGrpSpPr>
        <p:grpSpPr>
          <a:xfrm>
            <a:off x="1600200" y="2758324"/>
            <a:ext cx="12960853" cy="871111"/>
            <a:chOff x="1600200" y="2983314"/>
            <a:chExt cx="12960853" cy="87111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5BB2EED-15DE-26FD-B811-68B6E3B2A9EF}"/>
                </a:ext>
              </a:extLst>
            </p:cNvPr>
            <p:cNvGrpSpPr/>
            <p:nvPr/>
          </p:nvGrpSpPr>
          <p:grpSpPr>
            <a:xfrm>
              <a:off x="1600200" y="2983314"/>
              <a:ext cx="12960853" cy="374285"/>
              <a:chOff x="3118043" y="4248705"/>
              <a:chExt cx="12960853" cy="374285"/>
            </a:xfrm>
          </p:grpSpPr>
          <p:sp>
            <p:nvSpPr>
              <p:cNvPr id="21" name="Object 18">
                <a:extLst>
                  <a:ext uri="{FF2B5EF4-FFF2-40B4-BE49-F238E27FC236}">
                    <a16:creationId xmlns:a16="http://schemas.microsoft.com/office/drawing/2014/main" id="{785CF56D-B2E5-A882-F5D3-1CE1AEDC04B4}"/>
                  </a:ext>
                </a:extLst>
              </p:cNvPr>
              <p:cNvSpPr txBox="1"/>
              <p:nvPr/>
            </p:nvSpPr>
            <p:spPr>
              <a:xfrm>
                <a:off x="3521127" y="4248705"/>
                <a:ext cx="12557769" cy="36933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en-US" altLang="ko-KR" sz="18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Benchmark model </a:t>
                </a:r>
                <a:r>
                  <a:rPr kumimoji="1" lang="ko-KR" altLang="en-US" sz="18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기반 </a:t>
                </a:r>
                <a:r>
                  <a:rPr kumimoji="1" lang="en-US" altLang="ko-KR" sz="18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1-Stage Object Detection</a:t>
                </a:r>
                <a:r>
                  <a:rPr kumimoji="1" lang="ko-KR" altLang="en-US" sz="18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의 경우 </a:t>
                </a:r>
                <a:r>
                  <a:rPr kumimoji="1" lang="en-US" altLang="ko-KR" sz="18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1</a:t>
                </a:r>
                <a:r>
                  <a:rPr kumimoji="1" lang="ko-KR" altLang="en-US" sz="18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개의 도면으로 </a:t>
                </a:r>
                <a:r>
                  <a:rPr kumimoji="1" lang="en-US" altLang="ko-KR" sz="18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N</a:t>
                </a:r>
                <a:r>
                  <a:rPr kumimoji="1" lang="ko-KR" altLang="en-US" sz="18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개의 격실을 탐지함</a:t>
                </a:r>
                <a:endParaRPr lang="en-US" sz="1400" dirty="0"/>
              </a:p>
            </p:txBody>
          </p:sp>
          <p:pic>
            <p:nvPicPr>
              <p:cNvPr id="23" name="Object 19">
                <a:extLst>
                  <a:ext uri="{FF2B5EF4-FFF2-40B4-BE49-F238E27FC236}">
                    <a16:creationId xmlns:a16="http://schemas.microsoft.com/office/drawing/2014/main" id="{2A6F238E-D622-7378-DB4B-2DB89B0AB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118043" y="4336085"/>
                <a:ext cx="286905" cy="286905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38AB41A-75AB-4B07-EB2B-6721CDCE10F6}"/>
                </a:ext>
              </a:extLst>
            </p:cNvPr>
            <p:cNvGrpSpPr/>
            <p:nvPr/>
          </p:nvGrpSpPr>
          <p:grpSpPr>
            <a:xfrm>
              <a:off x="1986204" y="3390900"/>
              <a:ext cx="7549194" cy="463525"/>
              <a:chOff x="1792614" y="4863769"/>
              <a:chExt cx="7549194" cy="463525"/>
            </a:xfrm>
          </p:grpSpPr>
          <p:pic>
            <p:nvPicPr>
              <p:cNvPr id="19" name="Object 48">
                <a:extLst>
                  <a:ext uri="{FF2B5EF4-FFF2-40B4-BE49-F238E27FC236}">
                    <a16:creationId xmlns:a16="http://schemas.microsoft.com/office/drawing/2014/main" id="{67607108-0012-A2E5-CA76-142D26FED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792614" y="5048897"/>
                <a:ext cx="230166" cy="230166"/>
              </a:xfrm>
              <a:prstGeom prst="rect">
                <a:avLst/>
              </a:prstGeom>
            </p:spPr>
          </p:pic>
          <p:sp>
            <p:nvSpPr>
              <p:cNvPr id="20" name="Object 18">
                <a:extLst>
                  <a:ext uri="{FF2B5EF4-FFF2-40B4-BE49-F238E27FC236}">
                    <a16:creationId xmlns:a16="http://schemas.microsoft.com/office/drawing/2014/main" id="{32E2AB61-0012-5BE8-B7B1-3B39D7B0D434}"/>
                  </a:ext>
                </a:extLst>
              </p:cNvPr>
              <p:cNvSpPr txBox="1"/>
              <p:nvPr/>
            </p:nvSpPr>
            <p:spPr>
              <a:xfrm>
                <a:off x="2143963" y="4863769"/>
                <a:ext cx="7197845" cy="4635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훈련 데이터셋</a:t>
                </a:r>
                <a:r>
                  <a:rPr kumimoji="1" lang="en-US" altLang="ko-KR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: 7</a:t>
                </a:r>
                <a:r>
                  <a:rPr kumimoji="1" lang="ko-KR" altLang="en-US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개</a:t>
                </a:r>
                <a:r>
                  <a:rPr kumimoji="1" lang="en-US" altLang="ko-KR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  <a:sym typeface="Wingdings" pitchFamily="2" charset="2"/>
                  </a:rPr>
                  <a:t>, </a:t>
                </a:r>
                <a:r>
                  <a:rPr kumimoji="1" lang="ko-KR" altLang="en-US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테스트 데이터셋</a:t>
                </a:r>
                <a:r>
                  <a:rPr kumimoji="1" lang="en-US" altLang="ko-KR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: 4</a:t>
                </a:r>
                <a:r>
                  <a:rPr kumimoji="1" lang="ko-KR" altLang="en-US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개</a:t>
                </a:r>
                <a:endParaRPr lang="en-US" altLang="ko-Kore-K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3232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EC7F16D-C563-B1CC-E7B3-FDA82FB4AF30}"/>
              </a:ext>
            </a:extLst>
          </p:cNvPr>
          <p:cNvGrpSpPr/>
          <p:nvPr/>
        </p:nvGrpSpPr>
        <p:grpSpPr>
          <a:xfrm>
            <a:off x="952381" y="1943100"/>
            <a:ext cx="16389587" cy="3649801"/>
            <a:chOff x="-9292464" y="5658070"/>
            <a:chExt cx="16389587" cy="364980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F4E4E5-49A4-7C3E-5A69-0EE44DC844DF}"/>
                </a:ext>
              </a:extLst>
            </p:cNvPr>
            <p:cNvSpPr/>
            <p:nvPr/>
          </p:nvSpPr>
          <p:spPr>
            <a:xfrm>
              <a:off x="-9292464" y="5658070"/>
              <a:ext cx="13983597" cy="362397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3" cstate="print"/>
            <a:srcRect b="45983"/>
            <a:stretch/>
          </p:blipFill>
          <p:spPr>
            <a:xfrm rot="10800000">
              <a:off x="1186389" y="5658071"/>
              <a:ext cx="5910734" cy="36498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53571" y="930172"/>
            <a:ext cx="1017857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Data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" name="Object 9">
            <a:extLst>
              <a:ext uri="{FF2B5EF4-FFF2-40B4-BE49-F238E27FC236}">
                <a16:creationId xmlns:a16="http://schemas.microsoft.com/office/drawing/2014/main" id="{F1B40D2A-014B-72E3-B584-B132995BB1E2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5DF9D68-7E89-D869-8893-398CA90F6186}"/>
              </a:ext>
            </a:extLst>
          </p:cNvPr>
          <p:cNvGrpSpPr/>
          <p:nvPr/>
        </p:nvGrpSpPr>
        <p:grpSpPr>
          <a:xfrm>
            <a:off x="1600200" y="4152900"/>
            <a:ext cx="15558064" cy="961954"/>
            <a:chOff x="1600200" y="6134100"/>
            <a:chExt cx="15558064" cy="961954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C094A2C-7333-B4EB-FCBA-74ECBDDCCF55}"/>
                </a:ext>
              </a:extLst>
            </p:cNvPr>
            <p:cNvGrpSpPr/>
            <p:nvPr/>
          </p:nvGrpSpPr>
          <p:grpSpPr>
            <a:xfrm>
              <a:off x="1600200" y="6134100"/>
              <a:ext cx="15558064" cy="400110"/>
              <a:chOff x="3118043" y="4248705"/>
              <a:chExt cx="15558064" cy="400110"/>
            </a:xfrm>
          </p:grpSpPr>
          <p:sp>
            <p:nvSpPr>
              <p:cNvPr id="44" name="Object 18">
                <a:extLst>
                  <a:ext uri="{FF2B5EF4-FFF2-40B4-BE49-F238E27FC236}">
                    <a16:creationId xmlns:a16="http://schemas.microsoft.com/office/drawing/2014/main" id="{539CD3DA-0D4F-0CD8-B809-63999780879A}"/>
                  </a:ext>
                </a:extLst>
              </p:cNvPr>
              <p:cNvSpPr txBox="1"/>
              <p:nvPr/>
            </p:nvSpPr>
            <p:spPr>
              <a:xfrm>
                <a:off x="3521126" y="4248705"/>
                <a:ext cx="15154981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ko-Kore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모델</a:t>
                </a:r>
                <a:r>
                  <a:rPr kumimoji="1" lang="ko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학습을 위해 색상 공간을 </a:t>
                </a:r>
                <a:r>
                  <a:rPr kumimoji="1" lang="en-US" altLang="ko-KR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RGB</a:t>
                </a:r>
                <a:r>
                  <a:rPr kumimoji="1" lang="ko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에서 </a:t>
                </a:r>
                <a:r>
                  <a:rPr kumimoji="1" lang="en-US" altLang="ko-KR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HSV</a:t>
                </a:r>
                <a:r>
                  <a:rPr kumimoji="1" lang="ko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로 변환하는 </a:t>
                </a:r>
                <a:r>
                  <a:rPr kumimoji="1" lang="en-US" altLang="ko-KR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rescaling </a:t>
                </a:r>
                <a:r>
                  <a:rPr kumimoji="1" lang="ko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작업을 거침</a:t>
                </a:r>
                <a:endParaRPr lang="en-US" sz="2000" dirty="0"/>
              </a:p>
            </p:txBody>
          </p:sp>
          <p:pic>
            <p:nvPicPr>
              <p:cNvPr id="45" name="Object 19">
                <a:extLst>
                  <a:ext uri="{FF2B5EF4-FFF2-40B4-BE49-F238E27FC236}">
                    <a16:creationId xmlns:a16="http://schemas.microsoft.com/office/drawing/2014/main" id="{BEFC2AC6-C874-FFF5-DD4B-58C35CAB5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118043" y="4336085"/>
                <a:ext cx="286905" cy="286905"/>
              </a:xfrm>
              <a:prstGeom prst="rect">
                <a:avLst/>
              </a:prstGeom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5F159C3-7D76-6D08-70E4-C71C4CA36B38}"/>
                </a:ext>
              </a:extLst>
            </p:cNvPr>
            <p:cNvGrpSpPr/>
            <p:nvPr/>
          </p:nvGrpSpPr>
          <p:grpSpPr>
            <a:xfrm>
              <a:off x="2118577" y="6591300"/>
              <a:ext cx="14712780" cy="504754"/>
              <a:chOff x="1787610" y="4809394"/>
              <a:chExt cx="14712780" cy="504754"/>
            </a:xfrm>
          </p:grpSpPr>
          <p:pic>
            <p:nvPicPr>
              <p:cNvPr id="13" name="Object 48">
                <a:extLst>
                  <a:ext uri="{FF2B5EF4-FFF2-40B4-BE49-F238E27FC236}">
                    <a16:creationId xmlns:a16="http://schemas.microsoft.com/office/drawing/2014/main" id="{5442B98C-8CAF-A47D-8E50-B40C9254C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87610" y="4998983"/>
                <a:ext cx="240174" cy="234887"/>
              </a:xfrm>
              <a:prstGeom prst="rect">
                <a:avLst/>
              </a:prstGeom>
            </p:spPr>
          </p:pic>
          <p:sp>
            <p:nvSpPr>
              <p:cNvPr id="14" name="Object 18">
                <a:extLst>
                  <a:ext uri="{FF2B5EF4-FFF2-40B4-BE49-F238E27FC236}">
                    <a16:creationId xmlns:a16="http://schemas.microsoft.com/office/drawing/2014/main" id="{E52894EB-3079-83C9-7FBE-6E9DB96A7B74}"/>
                  </a:ext>
                </a:extLst>
              </p:cNvPr>
              <p:cNvSpPr txBox="1"/>
              <p:nvPr/>
            </p:nvSpPr>
            <p:spPr>
              <a:xfrm>
                <a:off x="2143963" y="4809394"/>
                <a:ext cx="14356427" cy="5047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ore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픽셀</a:t>
                </a:r>
                <a:r>
                  <a:rPr kumimoji="1" lang="ko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값의 세밀한 조절 및 입력 값의 선명도 향상에 도움</a:t>
                </a:r>
                <a:endParaRPr lang="en-US" sz="2000" dirty="0"/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98F9498-2284-75BB-0524-46E8B8FC5B6C}"/>
              </a:ext>
            </a:extLst>
          </p:cNvPr>
          <p:cNvGrpSpPr/>
          <p:nvPr/>
        </p:nvGrpSpPr>
        <p:grpSpPr>
          <a:xfrm>
            <a:off x="1600200" y="2324100"/>
            <a:ext cx="15087600" cy="1374004"/>
            <a:chOff x="1600200" y="2983314"/>
            <a:chExt cx="15087600" cy="137400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1ECDA19-E61D-A1B3-395E-0C8BA5C84C54}"/>
                </a:ext>
              </a:extLst>
            </p:cNvPr>
            <p:cNvGrpSpPr/>
            <p:nvPr/>
          </p:nvGrpSpPr>
          <p:grpSpPr>
            <a:xfrm>
              <a:off x="1600200" y="2983314"/>
              <a:ext cx="12960853" cy="400110"/>
              <a:chOff x="3118043" y="4248705"/>
              <a:chExt cx="12960853" cy="400110"/>
            </a:xfrm>
          </p:grpSpPr>
          <p:sp>
            <p:nvSpPr>
              <p:cNvPr id="35" name="Object 18">
                <a:extLst>
                  <a:ext uri="{FF2B5EF4-FFF2-40B4-BE49-F238E27FC236}">
                    <a16:creationId xmlns:a16="http://schemas.microsoft.com/office/drawing/2014/main" id="{F60E0290-764C-CD46-6242-EE7223240F12}"/>
                  </a:ext>
                </a:extLst>
              </p:cNvPr>
              <p:cNvSpPr txBox="1"/>
              <p:nvPr/>
            </p:nvSpPr>
            <p:spPr>
              <a:xfrm>
                <a:off x="3521127" y="4248705"/>
                <a:ext cx="12557769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ko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하나의 도면에는 여러 개의 격실이 포함되어 있으며</a:t>
                </a:r>
                <a:r>
                  <a:rPr kumimoji="1" lang="en-US" altLang="ko-KR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,</a:t>
                </a:r>
                <a:r>
                  <a:rPr kumimoji="1" lang="ko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각 격실은 경계선으로 구분되어 있음</a:t>
                </a:r>
                <a:endParaRPr lang="en-US" sz="1600" dirty="0"/>
              </a:p>
            </p:txBody>
          </p:sp>
          <p:pic>
            <p:nvPicPr>
              <p:cNvPr id="39" name="Object 19">
                <a:extLst>
                  <a:ext uri="{FF2B5EF4-FFF2-40B4-BE49-F238E27FC236}">
                    <a16:creationId xmlns:a16="http://schemas.microsoft.com/office/drawing/2014/main" id="{28EFC1F6-E3CB-B764-4DFB-00C3961D6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118043" y="4336085"/>
                <a:ext cx="286905" cy="286905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14FF2AF-D23D-512F-966D-3286840517EE}"/>
                </a:ext>
              </a:extLst>
            </p:cNvPr>
            <p:cNvGrpSpPr/>
            <p:nvPr/>
          </p:nvGrpSpPr>
          <p:grpSpPr>
            <a:xfrm>
              <a:off x="1986204" y="3390900"/>
              <a:ext cx="14701596" cy="966418"/>
              <a:chOff x="1792614" y="4863769"/>
              <a:chExt cx="14701596" cy="966418"/>
            </a:xfrm>
          </p:grpSpPr>
          <p:pic>
            <p:nvPicPr>
              <p:cNvPr id="9" name="Object 48">
                <a:extLst>
                  <a:ext uri="{FF2B5EF4-FFF2-40B4-BE49-F238E27FC236}">
                    <a16:creationId xmlns:a16="http://schemas.microsoft.com/office/drawing/2014/main" id="{BD4AA167-9127-E610-8221-1F724665F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792614" y="5048897"/>
                <a:ext cx="230166" cy="230166"/>
              </a:xfrm>
              <a:prstGeom prst="rect">
                <a:avLst/>
              </a:prstGeom>
            </p:spPr>
          </p:pic>
          <p:sp>
            <p:nvSpPr>
              <p:cNvPr id="11" name="Object 18">
                <a:extLst>
                  <a:ext uri="{FF2B5EF4-FFF2-40B4-BE49-F238E27FC236}">
                    <a16:creationId xmlns:a16="http://schemas.microsoft.com/office/drawing/2014/main" id="{DF587720-1C05-13AC-C63F-4DD3504B7977}"/>
                  </a:ext>
                </a:extLst>
              </p:cNvPr>
              <p:cNvSpPr txBox="1"/>
              <p:nvPr/>
            </p:nvSpPr>
            <p:spPr>
              <a:xfrm>
                <a:off x="2143963" y="4863769"/>
                <a:ext cx="14350247" cy="96641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ore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격실</a:t>
                </a:r>
                <a:r>
                  <a:rPr kumimoji="1" lang="ko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내부에는 각 격실을 가리키는 원형 </a:t>
                </a:r>
                <a:r>
                  <a:rPr kumimoji="1" lang="en-US" altLang="ko-KR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indicator</a:t>
                </a:r>
                <a:r>
                  <a:rPr kumimoji="1" lang="ko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  <a:r>
                  <a:rPr kumimoji="1" lang="en-US" altLang="ko-KR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(</a:t>
                </a:r>
                <a:r>
                  <a:rPr kumimoji="1" lang="ko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이하 </a:t>
                </a:r>
                <a:r>
                  <a:rPr kumimoji="1" lang="en-US" altLang="ko-KR" sz="2000" dirty="0" err="1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dotbox</a:t>
                </a:r>
                <a:r>
                  <a:rPr kumimoji="1" lang="en-US" altLang="ko-KR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)</a:t>
                </a:r>
                <a:r>
                  <a:rPr kumimoji="1" lang="ko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가 존재하며</a:t>
                </a:r>
                <a:r>
                  <a:rPr kumimoji="1" lang="en-US" altLang="ko-KR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,</a:t>
                </a:r>
                <a:r>
                  <a:rPr kumimoji="1" lang="ko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이는 격실 이름 및 클래스 정보와 직선으로 연결되어 있음</a:t>
                </a:r>
                <a:r>
                  <a:rPr kumimoji="1" lang="en-US" altLang="ko-KR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(</a:t>
                </a:r>
                <a:r>
                  <a:rPr kumimoji="1" lang="ko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이하 </a:t>
                </a:r>
                <a:r>
                  <a:rPr kumimoji="1" lang="en-US" altLang="ko-KR" sz="2000" dirty="0" err="1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coverbox</a:t>
                </a:r>
                <a:r>
                  <a:rPr kumimoji="1" lang="en-US" altLang="ko-KR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)</a:t>
                </a:r>
                <a:endParaRPr lang="en-US" altLang="ko-Kore-KR" sz="2000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5926C0C-191B-3D5F-1D27-A974A992B1CD}"/>
              </a:ext>
            </a:extLst>
          </p:cNvPr>
          <p:cNvGrpSpPr/>
          <p:nvPr/>
        </p:nvGrpSpPr>
        <p:grpSpPr>
          <a:xfrm>
            <a:off x="4993851" y="5676767"/>
            <a:ext cx="8300299" cy="685933"/>
            <a:chOff x="775131" y="2378486"/>
            <a:chExt cx="8300299" cy="685933"/>
          </a:xfrm>
        </p:grpSpPr>
        <p:grpSp>
          <p:nvGrpSpPr>
            <p:cNvPr id="30" name="그룹 1004">
              <a:extLst>
                <a:ext uri="{FF2B5EF4-FFF2-40B4-BE49-F238E27FC236}">
                  <a16:creationId xmlns:a16="http://schemas.microsoft.com/office/drawing/2014/main" id="{A7DB34ED-7F1B-4BD1-7E92-9C54B844B9E5}"/>
                </a:ext>
              </a:extLst>
            </p:cNvPr>
            <p:cNvGrpSpPr/>
            <p:nvPr/>
          </p:nvGrpSpPr>
          <p:grpSpPr>
            <a:xfrm>
              <a:off x="1816341" y="2378486"/>
              <a:ext cx="6217877" cy="685933"/>
              <a:chOff x="1816341" y="2378486"/>
              <a:chExt cx="6217877" cy="685933"/>
            </a:xfrm>
          </p:grpSpPr>
          <p:pic>
            <p:nvPicPr>
              <p:cNvPr id="31" name="Object 14">
                <a:extLst>
                  <a:ext uri="{FF2B5EF4-FFF2-40B4-BE49-F238E27FC236}">
                    <a16:creationId xmlns:a16="http://schemas.microsoft.com/office/drawing/2014/main" id="{B79C6889-178A-FC23-8E7B-FB496DAF5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16341" y="2378486"/>
                <a:ext cx="6217877" cy="685933"/>
              </a:xfrm>
              <a:prstGeom prst="rect">
                <a:avLst/>
              </a:prstGeom>
            </p:spPr>
          </p:pic>
        </p:grpSp>
        <p:sp>
          <p:nvSpPr>
            <p:cNvPr id="32" name="Object 17">
              <a:extLst>
                <a:ext uri="{FF2B5EF4-FFF2-40B4-BE49-F238E27FC236}">
                  <a16:creationId xmlns:a16="http://schemas.microsoft.com/office/drawing/2014/main" id="{2B737B4B-9292-3A00-C09F-B40125AB06FD}"/>
                </a:ext>
              </a:extLst>
            </p:cNvPr>
            <p:cNvSpPr txBox="1"/>
            <p:nvPr/>
          </p:nvSpPr>
          <p:spPr>
            <a:xfrm>
              <a:off x="775131" y="2525895"/>
              <a:ext cx="8300299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ko-KR" altLang="en-US" sz="18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원자력 도면 구조</a:t>
              </a:r>
              <a:endParaRPr kumimoji="1" lang="ko-Kore-KR" altLang="en-US" sz="18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6B91648-F1A3-DE7A-166B-F1F54560DD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3761" y="6667500"/>
            <a:ext cx="11180478" cy="334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3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EC7F16D-C563-B1CC-E7B3-FDA82FB4AF30}"/>
              </a:ext>
            </a:extLst>
          </p:cNvPr>
          <p:cNvGrpSpPr/>
          <p:nvPr/>
        </p:nvGrpSpPr>
        <p:grpSpPr>
          <a:xfrm>
            <a:off x="952381" y="1866900"/>
            <a:ext cx="16389587" cy="4107001"/>
            <a:chOff x="-9292464" y="5200870"/>
            <a:chExt cx="16389587" cy="410700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F4E4E5-49A4-7C3E-5A69-0EE44DC844DF}"/>
                </a:ext>
              </a:extLst>
            </p:cNvPr>
            <p:cNvSpPr/>
            <p:nvPr/>
          </p:nvSpPr>
          <p:spPr>
            <a:xfrm>
              <a:off x="-9292464" y="5240575"/>
              <a:ext cx="13983597" cy="404147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3" cstate="print"/>
            <a:srcRect b="39216"/>
            <a:stretch/>
          </p:blipFill>
          <p:spPr>
            <a:xfrm rot="10800000">
              <a:off x="1186389" y="5200870"/>
              <a:ext cx="5910734" cy="410700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53571" y="930172"/>
            <a:ext cx="101785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ko-KR" sz="28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Experiment Design (Benchmark Approach)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" name="Object 9">
            <a:extLst>
              <a:ext uri="{FF2B5EF4-FFF2-40B4-BE49-F238E27FC236}">
                <a16:creationId xmlns:a16="http://schemas.microsoft.com/office/drawing/2014/main" id="{F1B40D2A-014B-72E3-B584-B132995BB1E2}"/>
              </a:ext>
            </a:extLst>
          </p:cNvPr>
          <p:cNvSpPr txBox="1"/>
          <p:nvPr/>
        </p:nvSpPr>
        <p:spPr>
          <a:xfrm>
            <a:off x="12339588" y="962680"/>
            <a:ext cx="50023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Nuclear Power Plant Decomposition 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Using Algorithm-based Detection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5DF9D68-7E89-D869-8893-398CA90F6186}"/>
              </a:ext>
            </a:extLst>
          </p:cNvPr>
          <p:cNvGrpSpPr/>
          <p:nvPr/>
        </p:nvGrpSpPr>
        <p:grpSpPr>
          <a:xfrm>
            <a:off x="1600200" y="3392398"/>
            <a:ext cx="15558064" cy="961954"/>
            <a:chOff x="1600200" y="6134100"/>
            <a:chExt cx="15558064" cy="961954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C094A2C-7333-B4EB-FCBA-74ECBDDCCF55}"/>
                </a:ext>
              </a:extLst>
            </p:cNvPr>
            <p:cNvGrpSpPr/>
            <p:nvPr/>
          </p:nvGrpSpPr>
          <p:grpSpPr>
            <a:xfrm>
              <a:off x="1600200" y="6134100"/>
              <a:ext cx="15558064" cy="400110"/>
              <a:chOff x="3118043" y="4248705"/>
              <a:chExt cx="15558064" cy="400110"/>
            </a:xfrm>
          </p:grpSpPr>
          <p:sp>
            <p:nvSpPr>
              <p:cNvPr id="44" name="Object 18">
                <a:extLst>
                  <a:ext uri="{FF2B5EF4-FFF2-40B4-BE49-F238E27FC236}">
                    <a16:creationId xmlns:a16="http://schemas.microsoft.com/office/drawing/2014/main" id="{539CD3DA-0D4F-0CD8-B809-63999780879A}"/>
                  </a:ext>
                </a:extLst>
              </p:cNvPr>
              <p:cNvSpPr txBox="1"/>
              <p:nvPr/>
            </p:nvSpPr>
            <p:spPr>
              <a:xfrm>
                <a:off x="3521126" y="4248705"/>
                <a:ext cx="15154981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en-US" altLang="ko-Kore-KR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Self-supervised learning</a:t>
                </a:r>
                <a:r>
                  <a:rPr kumimoji="1" lang="ko-Kore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으로 가중치 초기화</a:t>
                </a:r>
                <a:endParaRPr lang="en-US" sz="2000" dirty="0"/>
              </a:p>
            </p:txBody>
          </p:sp>
          <p:pic>
            <p:nvPicPr>
              <p:cNvPr id="45" name="Object 19">
                <a:extLst>
                  <a:ext uri="{FF2B5EF4-FFF2-40B4-BE49-F238E27FC236}">
                    <a16:creationId xmlns:a16="http://schemas.microsoft.com/office/drawing/2014/main" id="{BEFC2AC6-C874-FFF5-DD4B-58C35CAB5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118043" y="4336085"/>
                <a:ext cx="286905" cy="286905"/>
              </a:xfrm>
              <a:prstGeom prst="rect">
                <a:avLst/>
              </a:prstGeom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5F159C3-7D76-6D08-70E4-C71C4CA36B38}"/>
                </a:ext>
              </a:extLst>
            </p:cNvPr>
            <p:cNvGrpSpPr/>
            <p:nvPr/>
          </p:nvGrpSpPr>
          <p:grpSpPr>
            <a:xfrm>
              <a:off x="2118577" y="6591300"/>
              <a:ext cx="14712780" cy="504754"/>
              <a:chOff x="1787610" y="4809394"/>
              <a:chExt cx="14712780" cy="504754"/>
            </a:xfrm>
          </p:grpSpPr>
          <p:pic>
            <p:nvPicPr>
              <p:cNvPr id="13" name="Object 48">
                <a:extLst>
                  <a:ext uri="{FF2B5EF4-FFF2-40B4-BE49-F238E27FC236}">
                    <a16:creationId xmlns:a16="http://schemas.microsoft.com/office/drawing/2014/main" id="{5442B98C-8CAF-A47D-8E50-B40C9254C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87610" y="4998983"/>
                <a:ext cx="240174" cy="234887"/>
              </a:xfrm>
              <a:prstGeom prst="rect">
                <a:avLst/>
              </a:prstGeom>
            </p:spPr>
          </p:pic>
          <p:sp>
            <p:nvSpPr>
              <p:cNvPr id="14" name="Object 18">
                <a:extLst>
                  <a:ext uri="{FF2B5EF4-FFF2-40B4-BE49-F238E27FC236}">
                    <a16:creationId xmlns:a16="http://schemas.microsoft.com/office/drawing/2014/main" id="{E52894EB-3079-83C9-7FBE-6E9DB96A7B74}"/>
                  </a:ext>
                </a:extLst>
              </p:cNvPr>
              <p:cNvSpPr txBox="1"/>
              <p:nvPr/>
            </p:nvSpPr>
            <p:spPr>
              <a:xfrm>
                <a:off x="2143963" y="4809394"/>
                <a:ext cx="14356427" cy="5047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ore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각 도면에서 방 개수를 탐지하는 작업을 통해 진행하며</a:t>
                </a:r>
                <a:r>
                  <a:rPr kumimoji="1" lang="en-US" altLang="ko-Kore-KR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, </a:t>
                </a:r>
                <a:r>
                  <a:rPr kumimoji="1" lang="ko-Kore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이를 </a:t>
                </a:r>
                <a:r>
                  <a:rPr kumimoji="1" lang="en-US" altLang="ko-Kore-KR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backbone</a:t>
                </a:r>
                <a:r>
                  <a:rPr kumimoji="1" lang="ko-Kore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으로 두어 </a:t>
                </a:r>
                <a:r>
                  <a:rPr kumimoji="1" lang="en-US" altLang="ko-Kore-KR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YOLO Architecture</a:t>
                </a:r>
                <a:r>
                  <a:rPr kumimoji="1" lang="ko-Kore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접근</a:t>
                </a:r>
                <a:endParaRPr lang="en-US" sz="2000" dirty="0"/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98F9498-2284-75BB-0524-46E8B8FC5B6C}"/>
              </a:ext>
            </a:extLst>
          </p:cNvPr>
          <p:cNvGrpSpPr/>
          <p:nvPr/>
        </p:nvGrpSpPr>
        <p:grpSpPr>
          <a:xfrm>
            <a:off x="1600200" y="2180794"/>
            <a:ext cx="15087600" cy="912340"/>
            <a:chOff x="1600200" y="2983314"/>
            <a:chExt cx="15087600" cy="91234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1ECDA19-E61D-A1B3-395E-0C8BA5C84C54}"/>
                </a:ext>
              </a:extLst>
            </p:cNvPr>
            <p:cNvGrpSpPr/>
            <p:nvPr/>
          </p:nvGrpSpPr>
          <p:grpSpPr>
            <a:xfrm>
              <a:off x="1600200" y="2983314"/>
              <a:ext cx="12960853" cy="400110"/>
              <a:chOff x="3118043" y="4248705"/>
              <a:chExt cx="12960853" cy="400110"/>
            </a:xfrm>
          </p:grpSpPr>
          <p:sp>
            <p:nvSpPr>
              <p:cNvPr id="35" name="Object 18">
                <a:extLst>
                  <a:ext uri="{FF2B5EF4-FFF2-40B4-BE49-F238E27FC236}">
                    <a16:creationId xmlns:a16="http://schemas.microsoft.com/office/drawing/2014/main" id="{F60E0290-764C-CD46-6242-EE7223240F12}"/>
                  </a:ext>
                </a:extLst>
              </p:cNvPr>
              <p:cNvSpPr txBox="1"/>
              <p:nvPr/>
            </p:nvSpPr>
            <p:spPr>
              <a:xfrm>
                <a:off x="3521127" y="4248705"/>
                <a:ext cx="12557769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kumimoji="1" lang="ko-Kore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본 연구에서는 </a:t>
                </a:r>
                <a:r>
                  <a:rPr kumimoji="1" lang="en-US" altLang="ko-Kore-KR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4</a:t>
                </a:r>
                <a:r>
                  <a:rPr kumimoji="1" lang="ko-Kore-KR" altLang="en-US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가지의 벤치마크 모델을 선정한 후 성능 비교</a:t>
                </a:r>
                <a:endParaRPr lang="en-US" sz="1600" dirty="0"/>
              </a:p>
            </p:txBody>
          </p:sp>
          <p:pic>
            <p:nvPicPr>
              <p:cNvPr id="39" name="Object 19">
                <a:extLst>
                  <a:ext uri="{FF2B5EF4-FFF2-40B4-BE49-F238E27FC236}">
                    <a16:creationId xmlns:a16="http://schemas.microsoft.com/office/drawing/2014/main" id="{28EFC1F6-E3CB-B764-4DFB-00C3961D6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118043" y="4336085"/>
                <a:ext cx="286905" cy="286905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14FF2AF-D23D-512F-966D-3286840517EE}"/>
                </a:ext>
              </a:extLst>
            </p:cNvPr>
            <p:cNvGrpSpPr/>
            <p:nvPr/>
          </p:nvGrpSpPr>
          <p:grpSpPr>
            <a:xfrm>
              <a:off x="1986204" y="3390900"/>
              <a:ext cx="14701596" cy="504754"/>
              <a:chOff x="1792614" y="4863769"/>
              <a:chExt cx="14701596" cy="504754"/>
            </a:xfrm>
          </p:grpSpPr>
          <p:pic>
            <p:nvPicPr>
              <p:cNvPr id="9" name="Object 48">
                <a:extLst>
                  <a:ext uri="{FF2B5EF4-FFF2-40B4-BE49-F238E27FC236}">
                    <a16:creationId xmlns:a16="http://schemas.microsoft.com/office/drawing/2014/main" id="{BD4AA167-9127-E610-8221-1F724665F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792614" y="5048897"/>
                <a:ext cx="230166" cy="230166"/>
              </a:xfrm>
              <a:prstGeom prst="rect">
                <a:avLst/>
              </a:prstGeom>
            </p:spPr>
          </p:pic>
          <p:sp>
            <p:nvSpPr>
              <p:cNvPr id="11" name="Object 18">
                <a:extLst>
                  <a:ext uri="{FF2B5EF4-FFF2-40B4-BE49-F238E27FC236}">
                    <a16:creationId xmlns:a16="http://schemas.microsoft.com/office/drawing/2014/main" id="{DF587720-1C05-13AC-C63F-4DD3504B7977}"/>
                  </a:ext>
                </a:extLst>
              </p:cNvPr>
              <p:cNvSpPr txBox="1"/>
              <p:nvPr/>
            </p:nvSpPr>
            <p:spPr>
              <a:xfrm>
                <a:off x="2143963" y="4863769"/>
                <a:ext cx="14350247" cy="5047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ore-KR" sz="2000" dirty="0"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ViT-L-32, ViT-B-32, ResNet50, ResNet101</a:t>
                </a:r>
                <a:endParaRPr lang="en-US" altLang="ko-Kore-KR" sz="2000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5926C0C-191B-3D5F-1D27-A974A992B1CD}"/>
              </a:ext>
            </a:extLst>
          </p:cNvPr>
          <p:cNvGrpSpPr/>
          <p:nvPr/>
        </p:nvGrpSpPr>
        <p:grpSpPr>
          <a:xfrm>
            <a:off x="4993851" y="6057767"/>
            <a:ext cx="8300299" cy="685933"/>
            <a:chOff x="775131" y="2378486"/>
            <a:chExt cx="8300299" cy="685933"/>
          </a:xfrm>
        </p:grpSpPr>
        <p:grpSp>
          <p:nvGrpSpPr>
            <p:cNvPr id="30" name="그룹 1004">
              <a:extLst>
                <a:ext uri="{FF2B5EF4-FFF2-40B4-BE49-F238E27FC236}">
                  <a16:creationId xmlns:a16="http://schemas.microsoft.com/office/drawing/2014/main" id="{A7DB34ED-7F1B-4BD1-7E92-9C54B844B9E5}"/>
                </a:ext>
              </a:extLst>
            </p:cNvPr>
            <p:cNvGrpSpPr/>
            <p:nvPr/>
          </p:nvGrpSpPr>
          <p:grpSpPr>
            <a:xfrm>
              <a:off x="1816341" y="2378486"/>
              <a:ext cx="6217877" cy="685933"/>
              <a:chOff x="1816341" y="2378486"/>
              <a:chExt cx="6217877" cy="685933"/>
            </a:xfrm>
          </p:grpSpPr>
          <p:pic>
            <p:nvPicPr>
              <p:cNvPr id="31" name="Object 14">
                <a:extLst>
                  <a:ext uri="{FF2B5EF4-FFF2-40B4-BE49-F238E27FC236}">
                    <a16:creationId xmlns:a16="http://schemas.microsoft.com/office/drawing/2014/main" id="{B79C6889-178A-FC23-8E7B-FB496DAF5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16341" y="2378486"/>
                <a:ext cx="6217877" cy="685933"/>
              </a:xfrm>
              <a:prstGeom prst="rect">
                <a:avLst/>
              </a:prstGeom>
            </p:spPr>
          </p:pic>
        </p:grpSp>
        <p:sp>
          <p:nvSpPr>
            <p:cNvPr id="32" name="Object 17">
              <a:extLst>
                <a:ext uri="{FF2B5EF4-FFF2-40B4-BE49-F238E27FC236}">
                  <a16:creationId xmlns:a16="http://schemas.microsoft.com/office/drawing/2014/main" id="{2B737B4B-9292-3A00-C09F-B40125AB06FD}"/>
                </a:ext>
              </a:extLst>
            </p:cNvPr>
            <p:cNvSpPr txBox="1"/>
            <p:nvPr/>
          </p:nvSpPr>
          <p:spPr>
            <a:xfrm>
              <a:off x="775131" y="2525895"/>
              <a:ext cx="8300299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ko-KR" altLang="en-US" sz="18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실험 구성 예시</a:t>
              </a:r>
              <a:endParaRPr kumimoji="1" lang="ko-Kore-KR" altLang="en-US" sz="18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</p:grpSp>
      <p:sp>
        <p:nvSpPr>
          <p:cNvPr id="16" name="Object 12">
            <a:extLst>
              <a:ext uri="{FF2B5EF4-FFF2-40B4-BE49-F238E27FC236}">
                <a16:creationId xmlns:a16="http://schemas.microsoft.com/office/drawing/2014/main" id="{F79AB610-5668-27F4-3BC7-B455D7A7F963}"/>
              </a:ext>
            </a:extLst>
          </p:cNvPr>
          <p:cNvSpPr txBox="1"/>
          <p:nvPr/>
        </p:nvSpPr>
        <p:spPr>
          <a:xfrm>
            <a:off x="952381" y="1074000"/>
            <a:ext cx="50023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ko-KR" sz="14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Model Framework</a:t>
            </a:r>
            <a:endParaRPr 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BFF3B01-E4F5-8217-8903-A23E59D053FE}"/>
              </a:ext>
            </a:extLst>
          </p:cNvPr>
          <p:cNvGrpSpPr/>
          <p:nvPr/>
        </p:nvGrpSpPr>
        <p:grpSpPr>
          <a:xfrm>
            <a:off x="1600200" y="4653616"/>
            <a:ext cx="15558064" cy="400110"/>
            <a:chOff x="1752600" y="3695700"/>
            <a:chExt cx="15558064" cy="400110"/>
          </a:xfrm>
        </p:grpSpPr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653C2732-3E8A-7584-31D3-1C872EE9DEB5}"/>
                </a:ext>
              </a:extLst>
            </p:cNvPr>
            <p:cNvSpPr txBox="1"/>
            <p:nvPr/>
          </p:nvSpPr>
          <p:spPr>
            <a:xfrm>
              <a:off x="2155683" y="3695700"/>
              <a:ext cx="1515498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실험 구성은 </a:t>
              </a:r>
              <a:r>
                <a:rPr kumimoji="1" lang="en-US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image resolution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224 + Grid (7 x 7, 14 x 14, 28 x 28); 448 + Grid (14 x 14, 28 x 28, 56 x 56)</a:t>
              </a:r>
              <a:r>
                <a:rPr kumimoji="1" lang="ko-KR" altLang="en-US" sz="2000" dirty="0" err="1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으로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설정</a:t>
              </a:r>
              <a:endParaRPr lang="en-US" sz="2000" dirty="0"/>
            </a:p>
          </p:txBody>
        </p:sp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BEB14E29-B310-2215-17F4-BB2460972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2600" y="3783080"/>
              <a:ext cx="286905" cy="286905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828593C-FAA8-9318-0E06-9BEA83B757DE}"/>
              </a:ext>
            </a:extLst>
          </p:cNvPr>
          <p:cNvGrpSpPr/>
          <p:nvPr/>
        </p:nvGrpSpPr>
        <p:grpSpPr>
          <a:xfrm>
            <a:off x="1600200" y="5352990"/>
            <a:ext cx="15558064" cy="400110"/>
            <a:chOff x="1752600" y="3695700"/>
            <a:chExt cx="15558064" cy="400110"/>
          </a:xfrm>
        </p:grpSpPr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6F717119-E14D-362B-C796-F68537BB5059}"/>
                </a:ext>
              </a:extLst>
            </p:cNvPr>
            <p:cNvSpPr txBox="1"/>
            <p:nvPr/>
          </p:nvSpPr>
          <p:spPr>
            <a:xfrm>
              <a:off x="2155683" y="3695700"/>
              <a:ext cx="1515498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각 </a:t>
              </a:r>
              <a:r>
                <a:rPr kumimoji="1" lang="en-US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Grid</a:t>
              </a:r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는 총 </a:t>
              </a:r>
              <a:r>
                <a:rPr kumimoji="1" lang="en-US" altLang="ko-Kore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5</a:t>
              </a:r>
              <a:r>
                <a:rPr kumimoji="1" lang="ko-Kore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가지의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Output 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탐지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(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물체의 중심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x, 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물체의 중심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y, 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물체의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width, </a:t>
              </a:r>
              <a:r>
                <a:rPr kumimoji="1" lang="ko-KR" altLang="en-US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물체의 </a:t>
              </a:r>
              <a:r>
                <a:rPr kumimoji="1" lang="en-US" altLang="ko-KR" sz="20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height, Confidence score)</a:t>
              </a:r>
              <a:endParaRPr lang="en-US" sz="2000" dirty="0"/>
            </a:p>
          </p:txBody>
        </p:sp>
        <p:pic>
          <p:nvPicPr>
            <p:cNvPr id="23" name="Object 19">
              <a:extLst>
                <a:ext uri="{FF2B5EF4-FFF2-40B4-BE49-F238E27FC236}">
                  <a16:creationId xmlns:a16="http://schemas.microsoft.com/office/drawing/2014/main" id="{700357F9-A103-777C-95B1-B3E36BFE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2600" y="3783080"/>
              <a:ext cx="286905" cy="286905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D7ACA269-BE4E-14BE-CD9B-11314433F0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609" y="6816730"/>
            <a:ext cx="15279391" cy="350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9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2180</Words>
  <Application>Microsoft Macintosh PowerPoint</Application>
  <PresentationFormat>사용자 지정</PresentationFormat>
  <Paragraphs>268</Paragraphs>
  <Slides>26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Gmarket Sans Bold</vt:lpstr>
      <vt:lpstr>Microsoft GothicNeo</vt:lpstr>
      <vt:lpstr>Pretendard</vt:lpstr>
      <vt:lpstr>Arial</vt:lpstr>
      <vt:lpstr>Calibri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김지혜</cp:lastModifiedBy>
  <cp:revision>12</cp:revision>
  <dcterms:created xsi:type="dcterms:W3CDTF">2023-06-05T13:58:31Z</dcterms:created>
  <dcterms:modified xsi:type="dcterms:W3CDTF">2023-06-07T04:53:48Z</dcterms:modified>
</cp:coreProperties>
</file>